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896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992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824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472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9044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12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300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10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7546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321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101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B84A-8E50-49AB-9A40-B0DFEB6DBB61}" type="datetimeFigureOut">
              <a:rPr lang="es-ES" smtClean="0"/>
              <a:t>07/05/2021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4E02E-A39C-4BA1-B7C1-7BE14BA9BC4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938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43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accent5"/>
                </a:solidFill>
              </a:rPr>
              <a:t>Tarjetas</a:t>
            </a:r>
            <a:r>
              <a:rPr lang="ca-ES" b="1" dirty="0" smtClean="0">
                <a:solidFill>
                  <a:schemeClr val="accent5"/>
                </a:solidFill>
              </a:rPr>
              <a:t> de </a:t>
            </a:r>
            <a:r>
              <a:rPr lang="ca-ES" b="1" dirty="0" err="1" smtClean="0">
                <a:solidFill>
                  <a:schemeClr val="accent5"/>
                </a:solidFill>
              </a:rPr>
              <a:t>población</a:t>
            </a:r>
            <a:endParaRPr lang="es-ES" b="1" dirty="0">
              <a:solidFill>
                <a:schemeClr val="accent5"/>
              </a:solidFill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164560" y="124064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48478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6164560" y="364502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388916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3203848" y="124064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96" y="148478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Rectángulo redondeado"/>
          <p:cNvSpPr/>
          <p:nvPr/>
        </p:nvSpPr>
        <p:spPr>
          <a:xfrm>
            <a:off x="3203848" y="364502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696" y="388916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20 Rectángulo redondeado"/>
          <p:cNvSpPr/>
          <p:nvPr/>
        </p:nvSpPr>
        <p:spPr>
          <a:xfrm>
            <a:off x="107504" y="124064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52" y="148478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Rectángulo redondeado"/>
          <p:cNvSpPr/>
          <p:nvPr/>
        </p:nvSpPr>
        <p:spPr>
          <a:xfrm>
            <a:off x="107504" y="364502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352" y="3889164"/>
            <a:ext cx="574269" cy="539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188843" y="2030386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 </a:t>
            </a:r>
            <a:r>
              <a:rPr lang="ca-ES" sz="2000" b="1" dirty="0" err="1" smtClean="0">
                <a:solidFill>
                  <a:schemeClr val="accent5"/>
                </a:solidFill>
              </a:rPr>
              <a:t>Infectado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39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0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24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r>
              <a:rPr lang="ca-ES" sz="2000" b="1" dirty="0" smtClean="0">
                <a:solidFill>
                  <a:schemeClr val="accent5"/>
                </a:solidFill>
              </a:rPr>
              <a:t> vulnerables</a:t>
            </a:r>
          </a:p>
          <a:p>
            <a:endParaRPr lang="es-ES" sz="1200" dirty="0"/>
          </a:p>
        </p:txBody>
      </p:sp>
      <p:sp>
        <p:nvSpPr>
          <p:cNvPr id="26" name="25 CuadroTexto"/>
          <p:cNvSpPr txBox="1"/>
          <p:nvPr/>
        </p:nvSpPr>
        <p:spPr>
          <a:xfrm>
            <a:off x="3244029" y="2030386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 </a:t>
            </a:r>
            <a:r>
              <a:rPr lang="ca-ES" sz="2000" b="1" dirty="0" err="1" smtClean="0">
                <a:solidFill>
                  <a:schemeClr val="accent5"/>
                </a:solidFill>
              </a:rPr>
              <a:t>Infectados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42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0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19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r>
              <a:rPr lang="ca-ES" sz="2000" b="1" dirty="0" smtClean="0">
                <a:solidFill>
                  <a:schemeClr val="accent5"/>
                </a:solidFill>
              </a:rPr>
              <a:t> vulnerables</a:t>
            </a:r>
          </a:p>
          <a:p>
            <a:endParaRPr lang="es-ES" sz="1200" dirty="0"/>
          </a:p>
        </p:txBody>
      </p:sp>
      <p:sp>
        <p:nvSpPr>
          <p:cNvPr id="27" name="26 CuadroTexto"/>
          <p:cNvSpPr txBox="1"/>
          <p:nvPr/>
        </p:nvSpPr>
        <p:spPr>
          <a:xfrm>
            <a:off x="6213479" y="1916832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10 </a:t>
            </a:r>
            <a:r>
              <a:rPr lang="ca-ES" sz="2000" b="1" dirty="0" err="1" smtClean="0">
                <a:solidFill>
                  <a:schemeClr val="accent5"/>
                </a:solidFill>
              </a:rPr>
              <a:t>Infectados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45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5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4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r>
              <a:rPr lang="ca-ES" sz="2000" b="1" dirty="0" smtClean="0">
                <a:solidFill>
                  <a:schemeClr val="accent5"/>
                </a:solidFill>
              </a:rPr>
              <a:t> vulnerables</a:t>
            </a:r>
          </a:p>
          <a:p>
            <a:endParaRPr lang="es-ES" sz="1200" dirty="0"/>
          </a:p>
        </p:txBody>
      </p:sp>
      <p:sp>
        <p:nvSpPr>
          <p:cNvPr id="28" name="27 CuadroTexto"/>
          <p:cNvSpPr txBox="1"/>
          <p:nvPr/>
        </p:nvSpPr>
        <p:spPr>
          <a:xfrm>
            <a:off x="147685" y="4437112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 </a:t>
            </a:r>
            <a:r>
              <a:rPr lang="ca-ES" sz="2000" b="1" dirty="0" err="1" smtClean="0">
                <a:solidFill>
                  <a:schemeClr val="accent5"/>
                </a:solidFill>
              </a:rPr>
              <a:t>Infectados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15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6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immunizados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34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r>
              <a:rPr lang="ca-ES" sz="2000" b="1" dirty="0" smtClean="0">
                <a:solidFill>
                  <a:schemeClr val="accent5"/>
                </a:solidFill>
              </a:rPr>
              <a:t> vulnerables</a:t>
            </a:r>
          </a:p>
          <a:p>
            <a:endParaRPr lang="es-ES" sz="1200" dirty="0"/>
          </a:p>
        </p:txBody>
      </p:sp>
      <p:sp>
        <p:nvSpPr>
          <p:cNvPr id="29" name="28 CuadroTexto"/>
          <p:cNvSpPr txBox="1"/>
          <p:nvPr/>
        </p:nvSpPr>
        <p:spPr>
          <a:xfrm>
            <a:off x="3294069" y="4297159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8 </a:t>
            </a:r>
            <a:r>
              <a:rPr lang="ca-ES" sz="2000" b="1" dirty="0" err="1" smtClean="0">
                <a:solidFill>
                  <a:schemeClr val="accent5"/>
                </a:solidFill>
              </a:rPr>
              <a:t>Infectados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15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8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immunizados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33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r>
              <a:rPr lang="ca-ES" sz="2000" b="1" dirty="0" smtClean="0">
                <a:solidFill>
                  <a:schemeClr val="accent5"/>
                </a:solidFill>
              </a:rPr>
              <a:t> vulnerables</a:t>
            </a:r>
          </a:p>
          <a:p>
            <a:endParaRPr lang="es-ES" sz="1200" dirty="0"/>
          </a:p>
        </p:txBody>
      </p:sp>
      <p:sp>
        <p:nvSpPr>
          <p:cNvPr id="30" name="29 CuadroTexto"/>
          <p:cNvSpPr txBox="1"/>
          <p:nvPr/>
        </p:nvSpPr>
        <p:spPr>
          <a:xfrm>
            <a:off x="6244923" y="4306403"/>
            <a:ext cx="27279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1 </a:t>
            </a:r>
            <a:r>
              <a:rPr lang="ca-ES" sz="2000" b="1" dirty="0" err="1" smtClean="0">
                <a:solidFill>
                  <a:schemeClr val="accent5"/>
                </a:solidFill>
              </a:rPr>
              <a:t>Infectados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2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endParaRPr lang="ca-ES" sz="2000" b="1" dirty="0" smtClean="0">
              <a:solidFill>
                <a:schemeClr val="accent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>
                <a:solidFill>
                  <a:schemeClr val="accent5"/>
                </a:solidFill>
              </a:rPr>
              <a:t>2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  <a:r>
              <a:rPr lang="ca-ES" sz="2000" b="1" dirty="0" err="1" smtClean="0">
                <a:solidFill>
                  <a:schemeClr val="accent5"/>
                </a:solidFill>
              </a:rPr>
              <a:t>immunizados</a:t>
            </a:r>
            <a:r>
              <a:rPr lang="ca-ES" sz="2000" b="1" dirty="0" smtClean="0">
                <a:solidFill>
                  <a:schemeClr val="accent5"/>
                </a:solidFill>
              </a:rPr>
              <a:t>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ca-ES" sz="2000" b="1" dirty="0" smtClean="0">
                <a:solidFill>
                  <a:schemeClr val="accent5"/>
                </a:solidFill>
              </a:rPr>
              <a:t>59 </a:t>
            </a:r>
            <a:r>
              <a:rPr lang="ca-ES" sz="2000" b="1" dirty="0" err="1" smtClean="0">
                <a:solidFill>
                  <a:schemeClr val="accent5"/>
                </a:solidFill>
              </a:rPr>
              <a:t>Sanos</a:t>
            </a:r>
            <a:r>
              <a:rPr lang="ca-ES" sz="2000" b="1" dirty="0" smtClean="0">
                <a:solidFill>
                  <a:schemeClr val="accent5"/>
                </a:solidFill>
              </a:rPr>
              <a:t> vulnerables</a:t>
            </a:r>
          </a:p>
          <a:p>
            <a:endParaRPr lang="es-ES" sz="1200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03787" y="14603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5"/>
                </a:solidFill>
              </a:rPr>
              <a:t>Población</a:t>
            </a:r>
            <a:r>
              <a:rPr lang="ca-ES" b="1" cap="small" dirty="0" smtClean="0">
                <a:solidFill>
                  <a:schemeClr val="accent5"/>
                </a:solidFill>
              </a:rPr>
              <a:t> 1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3419872" y="154750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5"/>
                </a:solidFill>
              </a:rPr>
              <a:t>Población</a:t>
            </a:r>
            <a:r>
              <a:rPr lang="ca-ES" b="1" cap="small" dirty="0" smtClean="0">
                <a:solidFill>
                  <a:schemeClr val="accent5"/>
                </a:solidFill>
              </a:rPr>
              <a:t> 2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6372200" y="148478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5"/>
                </a:solidFill>
              </a:rPr>
              <a:t>Población</a:t>
            </a:r>
            <a:r>
              <a:rPr lang="ca-ES" b="1" cap="small" dirty="0" smtClean="0">
                <a:solidFill>
                  <a:schemeClr val="accent5"/>
                </a:solidFill>
              </a:rPr>
              <a:t> 3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303787" y="393707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5"/>
                </a:solidFill>
              </a:rPr>
              <a:t>Población</a:t>
            </a:r>
            <a:r>
              <a:rPr lang="ca-ES" b="1" cap="small" dirty="0" smtClean="0">
                <a:solidFill>
                  <a:schemeClr val="accent5"/>
                </a:solidFill>
              </a:rPr>
              <a:t> 4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3419872" y="388916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5"/>
                </a:solidFill>
              </a:rPr>
              <a:t>Población</a:t>
            </a:r>
            <a:r>
              <a:rPr lang="ca-ES" b="1" cap="small" dirty="0" smtClean="0">
                <a:solidFill>
                  <a:schemeClr val="accent5"/>
                </a:solidFill>
              </a:rPr>
              <a:t> 5</a:t>
            </a:r>
            <a:endParaRPr lang="es-ES" b="1" cap="small" dirty="0">
              <a:solidFill>
                <a:schemeClr val="accent5"/>
              </a:solidFill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6372200" y="388619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5"/>
                </a:solidFill>
              </a:rPr>
              <a:t>Población</a:t>
            </a:r>
            <a:r>
              <a:rPr lang="ca-ES" b="1" cap="small" dirty="0" smtClean="0">
                <a:solidFill>
                  <a:schemeClr val="accent5"/>
                </a:solidFill>
              </a:rPr>
              <a:t> 6</a:t>
            </a:r>
            <a:endParaRPr lang="es-ES" b="1" cap="small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21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715" y="1214750"/>
            <a:ext cx="1397741" cy="102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34 Placa"/>
          <p:cNvSpPr/>
          <p:nvPr/>
        </p:nvSpPr>
        <p:spPr>
          <a:xfrm>
            <a:off x="6572448" y="1359116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35 Placa"/>
          <p:cNvSpPr/>
          <p:nvPr/>
        </p:nvSpPr>
        <p:spPr>
          <a:xfrm>
            <a:off x="8643908" y="649757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70" y="1196752"/>
            <a:ext cx="1409576" cy="109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31 Placa"/>
          <p:cNvSpPr/>
          <p:nvPr/>
        </p:nvSpPr>
        <p:spPr>
          <a:xfrm>
            <a:off x="3513080" y="1427705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Placa"/>
          <p:cNvSpPr/>
          <p:nvPr/>
        </p:nvSpPr>
        <p:spPr>
          <a:xfrm>
            <a:off x="5628930" y="647322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004" y="1215978"/>
            <a:ext cx="1461904" cy="116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28 Placa"/>
          <p:cNvSpPr/>
          <p:nvPr/>
        </p:nvSpPr>
        <p:spPr>
          <a:xfrm>
            <a:off x="423154" y="1498729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29 Placa"/>
          <p:cNvSpPr/>
          <p:nvPr/>
        </p:nvSpPr>
        <p:spPr>
          <a:xfrm>
            <a:off x="2601150" y="647322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28550" y="3593127"/>
            <a:ext cx="1273449" cy="120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24 Placa"/>
          <p:cNvSpPr/>
          <p:nvPr/>
        </p:nvSpPr>
        <p:spPr>
          <a:xfrm>
            <a:off x="614032" y="3922552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Placa"/>
          <p:cNvSpPr/>
          <p:nvPr/>
        </p:nvSpPr>
        <p:spPr>
          <a:xfrm>
            <a:off x="2605590" y="3026755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874" y="3585937"/>
            <a:ext cx="1383194" cy="114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22 Placa"/>
          <p:cNvSpPr/>
          <p:nvPr/>
        </p:nvSpPr>
        <p:spPr>
          <a:xfrm>
            <a:off x="3518514" y="3872503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960" y="3590772"/>
            <a:ext cx="1413146" cy="1104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18 Placa"/>
          <p:cNvSpPr/>
          <p:nvPr/>
        </p:nvSpPr>
        <p:spPr>
          <a:xfrm>
            <a:off x="8649822" y="3027397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Placa"/>
          <p:cNvSpPr/>
          <p:nvPr/>
        </p:nvSpPr>
        <p:spPr>
          <a:xfrm>
            <a:off x="6533972" y="3816658"/>
            <a:ext cx="1872208" cy="1842013"/>
          </a:xfrm>
          <a:prstGeom prst="plaque">
            <a:avLst>
              <a:gd name="adj" fmla="val 4765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3 CuadroTexto"/>
          <p:cNvSpPr txBox="1"/>
          <p:nvPr/>
        </p:nvSpPr>
        <p:spPr>
          <a:xfrm>
            <a:off x="539552" y="37432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accent4"/>
                </a:solidFill>
              </a:rPr>
              <a:t>Tarjetas</a:t>
            </a:r>
            <a:r>
              <a:rPr lang="ca-ES" b="1" dirty="0" smtClean="0">
                <a:solidFill>
                  <a:schemeClr val="accent4"/>
                </a:solidFill>
              </a:rPr>
              <a:t> de </a:t>
            </a:r>
            <a:r>
              <a:rPr lang="ca-ES" b="1" dirty="0" err="1" smtClean="0">
                <a:solidFill>
                  <a:schemeClr val="accent4"/>
                </a:solidFill>
              </a:rPr>
              <a:t>patógenos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107504" y="3573016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112924" y="1196752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3131840" y="3573016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3137260" y="1196752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 redondeado"/>
          <p:cNvSpPr/>
          <p:nvPr/>
        </p:nvSpPr>
        <p:spPr>
          <a:xfrm>
            <a:off x="6159140" y="3573258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 redondeado"/>
          <p:cNvSpPr/>
          <p:nvPr/>
        </p:nvSpPr>
        <p:spPr>
          <a:xfrm>
            <a:off x="6164560" y="1196994"/>
            <a:ext cx="2808312" cy="2088232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CuadroTexto"/>
          <p:cNvSpPr txBox="1"/>
          <p:nvPr/>
        </p:nvSpPr>
        <p:spPr>
          <a:xfrm>
            <a:off x="220930" y="184482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Difteria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 err="1" smtClean="0">
                <a:solidFill>
                  <a:schemeClr val="accent4"/>
                </a:solidFill>
              </a:rPr>
              <a:t>Infectividad</a:t>
            </a:r>
            <a:r>
              <a:rPr lang="ca-ES" b="1" dirty="0" smtClean="0">
                <a:solidFill>
                  <a:schemeClr val="accent4"/>
                </a:solidFill>
              </a:rPr>
              <a:t>: 10</a:t>
            </a:r>
          </a:p>
          <a:p>
            <a:r>
              <a:rPr lang="ca-ES" b="1" dirty="0" err="1" smtClean="0">
                <a:solidFill>
                  <a:schemeClr val="accent4"/>
                </a:solidFill>
              </a:rPr>
              <a:t>Mortalidad</a:t>
            </a:r>
            <a:r>
              <a:rPr lang="ca-ES" b="1" dirty="0" smtClean="0">
                <a:solidFill>
                  <a:schemeClr val="accent4"/>
                </a:solidFill>
              </a:rPr>
              <a:t>: 2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3419872" y="19168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Ebola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 err="1" smtClean="0">
                <a:solidFill>
                  <a:schemeClr val="accent4"/>
                </a:solidFill>
              </a:rPr>
              <a:t>Infectividad</a:t>
            </a:r>
            <a:r>
              <a:rPr lang="ca-ES" b="1" dirty="0" smtClean="0">
                <a:solidFill>
                  <a:schemeClr val="accent4"/>
                </a:solidFill>
              </a:rPr>
              <a:t>: 3</a:t>
            </a:r>
          </a:p>
          <a:p>
            <a:r>
              <a:rPr lang="ca-ES" b="1" dirty="0" err="1" smtClean="0">
                <a:solidFill>
                  <a:schemeClr val="accent4"/>
                </a:solidFill>
              </a:rPr>
              <a:t>Mortalidad</a:t>
            </a:r>
            <a:r>
              <a:rPr lang="ca-ES" b="1" dirty="0" smtClean="0">
                <a:solidFill>
                  <a:schemeClr val="accent4"/>
                </a:solidFill>
              </a:rPr>
              <a:t>: 4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372200" y="1916832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Polio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 err="1" smtClean="0">
                <a:solidFill>
                  <a:schemeClr val="accent4"/>
                </a:solidFill>
              </a:rPr>
              <a:t>Infectividad</a:t>
            </a:r>
            <a:r>
              <a:rPr lang="ca-ES" b="1" dirty="0" smtClean="0">
                <a:solidFill>
                  <a:schemeClr val="accent4"/>
                </a:solidFill>
              </a:rPr>
              <a:t>: 8</a:t>
            </a:r>
          </a:p>
          <a:p>
            <a:r>
              <a:rPr lang="ca-ES" b="1" dirty="0" err="1" smtClean="0">
                <a:solidFill>
                  <a:schemeClr val="accent4"/>
                </a:solidFill>
              </a:rPr>
              <a:t>Mortalidad</a:t>
            </a:r>
            <a:r>
              <a:rPr lang="ca-ES" b="1" dirty="0" smtClean="0">
                <a:solidFill>
                  <a:schemeClr val="accent4"/>
                </a:solidFill>
              </a:rPr>
              <a:t>: 2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323528" y="436510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Covid</a:t>
            </a:r>
            <a:r>
              <a:rPr lang="ca-ES" b="1" cap="small" dirty="0" smtClean="0">
                <a:solidFill>
                  <a:schemeClr val="accent4"/>
                </a:solidFill>
              </a:rPr>
              <a:t> 19</a:t>
            </a: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 err="1" smtClean="0">
                <a:solidFill>
                  <a:schemeClr val="accent4"/>
                </a:solidFill>
              </a:rPr>
              <a:t>Infectividad</a:t>
            </a:r>
            <a:r>
              <a:rPr lang="ca-ES" b="1" dirty="0" smtClean="0">
                <a:solidFill>
                  <a:schemeClr val="accent4"/>
                </a:solidFill>
              </a:rPr>
              <a:t>: 3</a:t>
            </a:r>
          </a:p>
          <a:p>
            <a:r>
              <a:rPr lang="ca-ES" b="1" dirty="0" err="1" smtClean="0">
                <a:solidFill>
                  <a:schemeClr val="accent4"/>
                </a:solidFill>
              </a:rPr>
              <a:t>Mortalidad</a:t>
            </a:r>
            <a:r>
              <a:rPr lang="ca-ES" b="1" dirty="0" smtClean="0">
                <a:solidFill>
                  <a:schemeClr val="accent4"/>
                </a:solidFill>
              </a:rPr>
              <a:t>: 2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3388299" y="4354996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Gripe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 err="1" smtClean="0">
                <a:solidFill>
                  <a:schemeClr val="accent4"/>
                </a:solidFill>
              </a:rPr>
              <a:t>Infectividad</a:t>
            </a:r>
            <a:r>
              <a:rPr lang="ca-ES" b="1" dirty="0" smtClean="0">
                <a:solidFill>
                  <a:schemeClr val="accent4"/>
                </a:solidFill>
              </a:rPr>
              <a:t>: 2</a:t>
            </a:r>
          </a:p>
          <a:p>
            <a:r>
              <a:rPr lang="ca-ES" b="1" dirty="0" err="1" smtClean="0">
                <a:solidFill>
                  <a:schemeClr val="accent4"/>
                </a:solidFill>
              </a:rPr>
              <a:t>Mortalidad</a:t>
            </a:r>
            <a:r>
              <a:rPr lang="ca-ES" b="1" dirty="0" smtClean="0">
                <a:solidFill>
                  <a:schemeClr val="accent4"/>
                </a:solidFill>
              </a:rPr>
              <a:t>: 1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6372200" y="4316903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4"/>
                </a:solidFill>
              </a:rPr>
              <a:t>Sarampión</a:t>
            </a:r>
            <a:endParaRPr lang="ca-ES" b="1" cap="small" dirty="0" smtClean="0">
              <a:solidFill>
                <a:schemeClr val="accent4"/>
              </a:solidFill>
            </a:endParaRPr>
          </a:p>
          <a:p>
            <a:endParaRPr lang="ca-ES" b="1" cap="small" dirty="0" smtClean="0">
              <a:solidFill>
                <a:schemeClr val="accent4"/>
              </a:solidFill>
            </a:endParaRPr>
          </a:p>
          <a:p>
            <a:r>
              <a:rPr lang="ca-ES" b="1" dirty="0" err="1" smtClean="0">
                <a:solidFill>
                  <a:schemeClr val="accent4"/>
                </a:solidFill>
              </a:rPr>
              <a:t>Infectividad</a:t>
            </a:r>
            <a:r>
              <a:rPr lang="ca-ES" b="1" dirty="0" smtClean="0">
                <a:solidFill>
                  <a:schemeClr val="accent4"/>
                </a:solidFill>
              </a:rPr>
              <a:t>: 18</a:t>
            </a:r>
          </a:p>
          <a:p>
            <a:r>
              <a:rPr lang="ca-ES" b="1" dirty="0" err="1" smtClean="0">
                <a:solidFill>
                  <a:schemeClr val="accent4"/>
                </a:solidFill>
              </a:rPr>
              <a:t>Mortalidad</a:t>
            </a:r>
            <a:r>
              <a:rPr lang="ca-ES" b="1" dirty="0" smtClean="0">
                <a:solidFill>
                  <a:schemeClr val="accent4"/>
                </a:solidFill>
              </a:rPr>
              <a:t>: 1</a:t>
            </a:r>
            <a:endParaRPr lang="es-ES" b="1" dirty="0">
              <a:solidFill>
                <a:schemeClr val="accent4"/>
              </a:solidFill>
            </a:endParaRPr>
          </a:p>
        </p:txBody>
      </p:sp>
      <p:sp>
        <p:nvSpPr>
          <p:cNvPr id="22" name="21 Placa"/>
          <p:cNvSpPr/>
          <p:nvPr/>
        </p:nvSpPr>
        <p:spPr>
          <a:xfrm>
            <a:off x="5616608" y="3029974"/>
            <a:ext cx="720080" cy="857850"/>
          </a:xfrm>
          <a:prstGeom prst="plaque">
            <a:avLst>
              <a:gd name="adj" fmla="val 46256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1343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9552" y="374322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err="1" smtClean="0">
                <a:solidFill>
                  <a:schemeClr val="accent6"/>
                </a:solidFill>
              </a:rPr>
              <a:t>Tarjetas</a:t>
            </a:r>
            <a:r>
              <a:rPr lang="ca-ES" b="1" dirty="0" smtClean="0">
                <a:solidFill>
                  <a:schemeClr val="accent6"/>
                </a:solidFill>
              </a:rPr>
              <a:t> de </a:t>
            </a:r>
            <a:r>
              <a:rPr lang="ca-ES" b="1" dirty="0" err="1" smtClean="0">
                <a:solidFill>
                  <a:schemeClr val="accent6"/>
                </a:solidFill>
              </a:rPr>
              <a:t>medidas</a:t>
            </a:r>
            <a:r>
              <a:rPr lang="ca-ES" b="1" dirty="0">
                <a:solidFill>
                  <a:schemeClr val="accent6"/>
                </a:solidFill>
              </a:rPr>
              <a:t> </a:t>
            </a:r>
            <a:r>
              <a:rPr lang="ca-ES" b="1" dirty="0" smtClean="0">
                <a:solidFill>
                  <a:schemeClr val="accent6"/>
                </a:solidFill>
              </a:rPr>
              <a:t>(</a:t>
            </a:r>
            <a:r>
              <a:rPr lang="ca-ES" b="1" dirty="0" err="1" smtClean="0">
                <a:solidFill>
                  <a:schemeClr val="accent6"/>
                </a:solidFill>
              </a:rPr>
              <a:t>dispones</a:t>
            </a:r>
            <a:r>
              <a:rPr lang="ca-ES" b="1" dirty="0" smtClean="0">
                <a:solidFill>
                  <a:schemeClr val="accent6"/>
                </a:solidFill>
              </a:rPr>
              <a:t> de 10 </a:t>
            </a:r>
            <a:r>
              <a:rPr lang="ca-ES" b="1" dirty="0" err="1" smtClean="0">
                <a:solidFill>
                  <a:schemeClr val="accent6"/>
                </a:solidFill>
              </a:rPr>
              <a:t>puntos</a:t>
            </a:r>
            <a:r>
              <a:rPr lang="ca-ES" b="1" dirty="0" smtClean="0">
                <a:solidFill>
                  <a:schemeClr val="accent6"/>
                </a:solidFill>
              </a:rPr>
              <a:t>, y </a:t>
            </a:r>
            <a:r>
              <a:rPr lang="ca-ES" b="1" dirty="0" err="1" smtClean="0">
                <a:solidFill>
                  <a:schemeClr val="accent6"/>
                </a:solidFill>
              </a:rPr>
              <a:t>puedes</a:t>
            </a:r>
            <a:r>
              <a:rPr lang="ca-ES" b="1" dirty="0" smtClean="0">
                <a:solidFill>
                  <a:schemeClr val="accent6"/>
                </a:solidFill>
              </a:rPr>
              <a:t> “comprar” la </a:t>
            </a:r>
            <a:r>
              <a:rPr lang="ca-ES" b="1" dirty="0" err="1" smtClean="0">
                <a:solidFill>
                  <a:schemeClr val="accent6"/>
                </a:solidFill>
              </a:rPr>
              <a:t>misma</a:t>
            </a:r>
            <a:r>
              <a:rPr lang="ca-ES" b="1" dirty="0" smtClean="0">
                <a:solidFill>
                  <a:schemeClr val="accent6"/>
                </a:solidFill>
              </a:rPr>
              <a:t> </a:t>
            </a:r>
            <a:r>
              <a:rPr lang="ca-ES" b="1" dirty="0" err="1" smtClean="0">
                <a:solidFill>
                  <a:schemeClr val="accent6"/>
                </a:solidFill>
              </a:rPr>
              <a:t>tarjeta</a:t>
            </a:r>
            <a:r>
              <a:rPr lang="ca-ES" b="1" dirty="0" smtClean="0">
                <a:solidFill>
                  <a:schemeClr val="accent6"/>
                </a:solidFill>
              </a:rPr>
              <a:t> 2 veces)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3" name="2 Rectángulo redondeado"/>
          <p:cNvSpPr/>
          <p:nvPr/>
        </p:nvSpPr>
        <p:spPr>
          <a:xfrm>
            <a:off x="107504" y="3573016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 redondeado"/>
          <p:cNvSpPr/>
          <p:nvPr/>
        </p:nvSpPr>
        <p:spPr>
          <a:xfrm>
            <a:off x="112924" y="1196752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3131840" y="3573016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Rectángulo redondeado"/>
          <p:cNvSpPr/>
          <p:nvPr/>
        </p:nvSpPr>
        <p:spPr>
          <a:xfrm>
            <a:off x="3137260" y="1196752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6159140" y="3573258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Rectángulo redondeado"/>
          <p:cNvSpPr/>
          <p:nvPr/>
        </p:nvSpPr>
        <p:spPr>
          <a:xfrm>
            <a:off x="6164560" y="1196994"/>
            <a:ext cx="2808312" cy="208823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323528" y="141277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6"/>
                </a:solidFill>
              </a:rPr>
              <a:t>Campaña</a:t>
            </a:r>
            <a:r>
              <a:rPr lang="ca-ES" b="1" cap="small" dirty="0" smtClean="0">
                <a:solidFill>
                  <a:schemeClr val="accent6"/>
                </a:solidFill>
              </a:rPr>
              <a:t> de </a:t>
            </a:r>
            <a:r>
              <a:rPr lang="ca-ES" b="1" cap="small" dirty="0" err="1" smtClean="0">
                <a:solidFill>
                  <a:schemeClr val="accent6"/>
                </a:solidFill>
              </a:rPr>
              <a:t>Vacunación</a:t>
            </a:r>
            <a:r>
              <a:rPr lang="ca-ES" b="1" cap="small" dirty="0" smtClean="0">
                <a:solidFill>
                  <a:schemeClr val="accent6"/>
                </a:solidFill>
              </a:rPr>
              <a:t>  </a:t>
            </a: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err="1" smtClean="0">
                <a:solidFill>
                  <a:schemeClr val="accent6"/>
                </a:solidFill>
              </a:rPr>
              <a:t>Convierte</a:t>
            </a:r>
            <a:r>
              <a:rPr lang="ca-ES" b="1" dirty="0" smtClean="0">
                <a:solidFill>
                  <a:schemeClr val="accent6"/>
                </a:solidFill>
              </a:rPr>
              <a:t> 3 </a:t>
            </a:r>
            <a:r>
              <a:rPr lang="ca-ES" b="1" dirty="0" err="1" smtClean="0">
                <a:solidFill>
                  <a:schemeClr val="accent6"/>
                </a:solidFill>
              </a:rPr>
              <a:t>sanos</a:t>
            </a:r>
            <a:r>
              <a:rPr lang="ca-ES" b="1" dirty="0" smtClean="0">
                <a:solidFill>
                  <a:schemeClr val="accent6"/>
                </a:solidFill>
              </a:rPr>
              <a:t> en </a:t>
            </a:r>
            <a:r>
              <a:rPr lang="ca-ES" b="1" dirty="0" err="1" smtClean="0">
                <a:solidFill>
                  <a:schemeClr val="accent6"/>
                </a:solidFill>
              </a:rPr>
              <a:t>Immunizados</a:t>
            </a:r>
            <a:r>
              <a:rPr lang="ca-ES" b="1" dirty="0" smtClean="0">
                <a:solidFill>
                  <a:schemeClr val="accent6"/>
                </a:solidFill>
              </a:rPr>
              <a:t> en el </a:t>
            </a:r>
            <a:r>
              <a:rPr lang="ca-ES" b="1" dirty="0" err="1" smtClean="0">
                <a:solidFill>
                  <a:schemeClr val="accent6"/>
                </a:solidFill>
              </a:rPr>
              <a:t>tablero</a:t>
            </a:r>
            <a:r>
              <a:rPr lang="ca-ES" b="1" dirty="0" smtClean="0">
                <a:solidFill>
                  <a:schemeClr val="accent6"/>
                </a:solidFill>
              </a:rPr>
              <a:t> inicial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123728" y="1270557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5p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347864" y="1412776"/>
            <a:ext cx="21602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6"/>
                </a:solidFill>
              </a:rPr>
              <a:t>Campaña</a:t>
            </a:r>
            <a:r>
              <a:rPr lang="ca-ES" b="1" cap="small" dirty="0" smtClean="0">
                <a:solidFill>
                  <a:schemeClr val="accent6"/>
                </a:solidFill>
              </a:rPr>
              <a:t> de </a:t>
            </a:r>
            <a:r>
              <a:rPr lang="ca-ES" b="1" cap="small" dirty="0" err="1" smtClean="0">
                <a:solidFill>
                  <a:schemeClr val="accent6"/>
                </a:solidFill>
              </a:rPr>
              <a:t>Vacunación</a:t>
            </a:r>
            <a:r>
              <a:rPr lang="ca-ES" b="1" cap="small" dirty="0" smtClean="0">
                <a:solidFill>
                  <a:schemeClr val="accent6"/>
                </a:solidFill>
              </a:rPr>
              <a:t>  Intensa</a:t>
            </a: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err="1" smtClean="0">
                <a:solidFill>
                  <a:schemeClr val="accent6"/>
                </a:solidFill>
              </a:rPr>
              <a:t>Convierte</a:t>
            </a:r>
            <a:r>
              <a:rPr lang="ca-ES" b="1" dirty="0" smtClean="0">
                <a:solidFill>
                  <a:schemeClr val="accent6"/>
                </a:solidFill>
              </a:rPr>
              <a:t> 6 </a:t>
            </a:r>
            <a:r>
              <a:rPr lang="ca-ES" b="1" dirty="0" err="1" smtClean="0">
                <a:solidFill>
                  <a:schemeClr val="accent6"/>
                </a:solidFill>
              </a:rPr>
              <a:t>sanos</a:t>
            </a:r>
            <a:r>
              <a:rPr lang="ca-ES" b="1" dirty="0" smtClean="0">
                <a:solidFill>
                  <a:schemeClr val="accent6"/>
                </a:solidFill>
              </a:rPr>
              <a:t> en </a:t>
            </a:r>
            <a:r>
              <a:rPr lang="ca-ES" b="1" dirty="0" err="1" smtClean="0">
                <a:solidFill>
                  <a:schemeClr val="accent6"/>
                </a:solidFill>
              </a:rPr>
              <a:t>Immunizados</a:t>
            </a:r>
            <a:r>
              <a:rPr lang="ca-ES" b="1" dirty="0" smtClean="0">
                <a:solidFill>
                  <a:schemeClr val="accent6"/>
                </a:solidFill>
              </a:rPr>
              <a:t> en el </a:t>
            </a:r>
            <a:r>
              <a:rPr lang="ca-ES" b="1" dirty="0" err="1" smtClean="0">
                <a:solidFill>
                  <a:schemeClr val="accent6"/>
                </a:solidFill>
              </a:rPr>
              <a:t>tablero</a:t>
            </a:r>
            <a:r>
              <a:rPr lang="ca-ES" b="1" dirty="0" smtClean="0">
                <a:solidFill>
                  <a:schemeClr val="accent6"/>
                </a:solidFill>
              </a:rPr>
              <a:t> inicial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5136211" y="1281964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7p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372200" y="131463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6"/>
                </a:solidFill>
              </a:rPr>
              <a:t>Financiación</a:t>
            </a:r>
            <a:r>
              <a:rPr lang="ca-ES" b="1" cap="small" dirty="0" smtClean="0">
                <a:solidFill>
                  <a:schemeClr val="accent6"/>
                </a:solidFill>
              </a:rPr>
              <a:t> </a:t>
            </a:r>
          </a:p>
          <a:p>
            <a:r>
              <a:rPr lang="ca-ES" b="1" cap="small" dirty="0" err="1" smtClean="0">
                <a:solidFill>
                  <a:schemeClr val="accent6"/>
                </a:solidFill>
              </a:rPr>
              <a:t>Hospitales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err="1" smtClean="0">
                <a:solidFill>
                  <a:schemeClr val="accent6"/>
                </a:solidFill>
              </a:rPr>
              <a:t>Aumenta</a:t>
            </a:r>
            <a:r>
              <a:rPr lang="ca-ES" b="1" dirty="0" smtClean="0">
                <a:solidFill>
                  <a:schemeClr val="accent6"/>
                </a:solidFill>
              </a:rPr>
              <a:t> en 2 </a:t>
            </a:r>
            <a:r>
              <a:rPr lang="ca-ES" b="1" dirty="0" err="1" smtClean="0">
                <a:solidFill>
                  <a:schemeClr val="accent6"/>
                </a:solidFill>
              </a:rPr>
              <a:t>puntos</a:t>
            </a:r>
            <a:r>
              <a:rPr lang="ca-ES" b="1" dirty="0" smtClean="0">
                <a:solidFill>
                  <a:schemeClr val="accent6"/>
                </a:solidFill>
              </a:rPr>
              <a:t> la </a:t>
            </a:r>
            <a:r>
              <a:rPr lang="ca-ES" b="1" dirty="0" err="1" smtClean="0">
                <a:solidFill>
                  <a:schemeClr val="accent6"/>
                </a:solidFill>
              </a:rPr>
              <a:t>dotación</a:t>
            </a:r>
            <a:r>
              <a:rPr lang="ca-ES" b="1" dirty="0" smtClean="0">
                <a:solidFill>
                  <a:schemeClr val="accent6"/>
                </a:solidFill>
              </a:rPr>
              <a:t> de </a:t>
            </a:r>
            <a:r>
              <a:rPr lang="ca-ES" b="1" dirty="0" err="1" smtClean="0">
                <a:solidFill>
                  <a:schemeClr val="accent6"/>
                </a:solidFill>
              </a:rPr>
              <a:t>Hospitales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8175364" y="128702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3p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256940" y="3740211"/>
            <a:ext cx="208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6"/>
                </a:solidFill>
              </a:rPr>
              <a:t>Medidas</a:t>
            </a:r>
            <a:r>
              <a:rPr lang="ca-ES" b="1" cap="small" dirty="0" smtClean="0">
                <a:solidFill>
                  <a:schemeClr val="accent6"/>
                </a:solidFill>
              </a:rPr>
              <a:t> de </a:t>
            </a:r>
            <a:r>
              <a:rPr lang="ca-ES" b="1" cap="small" dirty="0" err="1" smtClean="0">
                <a:solidFill>
                  <a:schemeClr val="accent6"/>
                </a:solidFill>
              </a:rPr>
              <a:t>aislamiento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err="1" smtClean="0">
                <a:solidFill>
                  <a:schemeClr val="accent6"/>
                </a:solidFill>
              </a:rPr>
              <a:t>Aumenta</a:t>
            </a:r>
            <a:r>
              <a:rPr lang="ca-ES" b="1" dirty="0" smtClean="0">
                <a:solidFill>
                  <a:schemeClr val="accent6"/>
                </a:solidFill>
              </a:rPr>
              <a:t> en 10 </a:t>
            </a:r>
            <a:r>
              <a:rPr lang="ca-ES" b="1" dirty="0" err="1" smtClean="0">
                <a:solidFill>
                  <a:schemeClr val="accent6"/>
                </a:solidFill>
              </a:rPr>
              <a:t>puntos</a:t>
            </a:r>
            <a:r>
              <a:rPr lang="ca-ES" b="1" dirty="0" smtClean="0">
                <a:solidFill>
                  <a:schemeClr val="accent6"/>
                </a:solidFill>
              </a:rPr>
              <a:t> las </a:t>
            </a:r>
            <a:r>
              <a:rPr lang="ca-ES" b="1" dirty="0" err="1" smtClean="0">
                <a:solidFill>
                  <a:schemeClr val="accent6"/>
                </a:solidFill>
              </a:rPr>
              <a:t>medidas</a:t>
            </a:r>
            <a:r>
              <a:rPr lang="ca-ES" b="1" dirty="0" smtClean="0">
                <a:solidFill>
                  <a:schemeClr val="accent6"/>
                </a:solidFill>
              </a:rPr>
              <a:t> de </a:t>
            </a:r>
            <a:r>
              <a:rPr lang="ca-ES" b="1" dirty="0" err="1" smtClean="0">
                <a:solidFill>
                  <a:schemeClr val="accent6"/>
                </a:solidFill>
              </a:rPr>
              <a:t>aislamiento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43708" y="3740211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2p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67093" y="3753280"/>
            <a:ext cx="208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6"/>
                </a:solidFill>
              </a:rPr>
              <a:t>Programas</a:t>
            </a:r>
            <a:r>
              <a:rPr lang="ca-ES" b="1" cap="small" dirty="0" smtClean="0">
                <a:solidFill>
                  <a:schemeClr val="accent6"/>
                </a:solidFill>
              </a:rPr>
              <a:t> de </a:t>
            </a:r>
            <a:r>
              <a:rPr lang="ca-ES" b="1" cap="small" dirty="0" err="1" smtClean="0">
                <a:solidFill>
                  <a:schemeClr val="accent6"/>
                </a:solidFill>
              </a:rPr>
              <a:t>detección</a:t>
            </a:r>
            <a:r>
              <a:rPr lang="ca-ES" b="1" cap="small" dirty="0" smtClean="0">
                <a:solidFill>
                  <a:schemeClr val="accent6"/>
                </a:solidFill>
              </a:rPr>
              <a:t> </a:t>
            </a:r>
            <a:r>
              <a:rPr lang="ca-ES" b="1" cap="small" dirty="0" err="1" smtClean="0">
                <a:solidFill>
                  <a:schemeClr val="accent6"/>
                </a:solidFill>
              </a:rPr>
              <a:t>precoz</a:t>
            </a:r>
            <a:endParaRPr lang="ca-ES" b="1" cap="small" dirty="0" smtClean="0">
              <a:solidFill>
                <a:schemeClr val="accent6"/>
              </a:solidFill>
            </a:endParaRP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err="1" smtClean="0">
                <a:solidFill>
                  <a:schemeClr val="accent6"/>
                </a:solidFill>
              </a:rPr>
              <a:t>Disminuye</a:t>
            </a:r>
            <a:r>
              <a:rPr lang="ca-ES" b="1" dirty="0" smtClean="0">
                <a:solidFill>
                  <a:schemeClr val="accent6"/>
                </a:solidFill>
              </a:rPr>
              <a:t> en 1 el número inicial de </a:t>
            </a:r>
            <a:r>
              <a:rPr lang="ca-ES" b="1" dirty="0" err="1" smtClean="0">
                <a:solidFill>
                  <a:schemeClr val="accent6"/>
                </a:solidFill>
              </a:rPr>
              <a:t>infectados</a:t>
            </a:r>
            <a:r>
              <a:rPr lang="ca-ES" b="1" dirty="0" smtClean="0">
                <a:solidFill>
                  <a:schemeClr val="accent6"/>
                </a:solidFill>
              </a:rPr>
              <a:t> 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053861" y="3753280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4p</a:t>
            </a:r>
            <a:endParaRPr lang="es-ES" sz="3200" b="1" dirty="0">
              <a:solidFill>
                <a:schemeClr val="accent6"/>
              </a:solidFill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6343598" y="3761663"/>
            <a:ext cx="20828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cap="small" dirty="0" err="1" smtClean="0">
                <a:solidFill>
                  <a:schemeClr val="accent6"/>
                </a:solidFill>
              </a:rPr>
              <a:t>Financiació</a:t>
            </a:r>
            <a:r>
              <a:rPr lang="ca-ES" b="1" cap="small" dirty="0" smtClean="0">
                <a:solidFill>
                  <a:schemeClr val="accent6"/>
                </a:solidFill>
              </a:rPr>
              <a:t> de Centros de Salud</a:t>
            </a:r>
          </a:p>
          <a:p>
            <a:endParaRPr lang="ca-ES" b="1" cap="small" dirty="0" smtClean="0">
              <a:solidFill>
                <a:schemeClr val="accent6"/>
              </a:solidFill>
            </a:endParaRPr>
          </a:p>
          <a:p>
            <a:r>
              <a:rPr lang="ca-ES" b="1" dirty="0" err="1" smtClean="0">
                <a:solidFill>
                  <a:schemeClr val="accent6"/>
                </a:solidFill>
              </a:rPr>
              <a:t>Disminuye</a:t>
            </a:r>
            <a:r>
              <a:rPr lang="ca-ES" b="1" dirty="0" smtClean="0">
                <a:solidFill>
                  <a:schemeClr val="accent6"/>
                </a:solidFill>
              </a:rPr>
              <a:t> en 2 el número inicial de </a:t>
            </a:r>
            <a:r>
              <a:rPr lang="ca-ES" b="1" dirty="0" err="1" smtClean="0">
                <a:solidFill>
                  <a:schemeClr val="accent6"/>
                </a:solidFill>
              </a:rPr>
              <a:t>infectados</a:t>
            </a:r>
            <a:r>
              <a:rPr lang="ca-ES" b="1" dirty="0" smtClean="0">
                <a:solidFill>
                  <a:schemeClr val="accent6"/>
                </a:solidFill>
              </a:rPr>
              <a:t> </a:t>
            </a:r>
            <a:endParaRPr lang="es-ES" b="1" dirty="0">
              <a:solidFill>
                <a:schemeClr val="accent6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8030366" y="3761663"/>
            <a:ext cx="792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b="1" dirty="0" smtClean="0">
                <a:solidFill>
                  <a:schemeClr val="accent6"/>
                </a:solidFill>
              </a:rPr>
              <a:t>5p</a:t>
            </a:r>
            <a:endParaRPr lang="es-ES" sz="32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23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Instrucciones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err="1" smtClean="0"/>
              <a:t>Descargar</a:t>
            </a:r>
            <a:r>
              <a:rPr lang="ca-ES" dirty="0" smtClean="0"/>
              <a:t> el simulador</a:t>
            </a:r>
          </a:p>
          <a:p>
            <a:r>
              <a:rPr lang="ca-ES" dirty="0" smtClean="0"/>
              <a:t>Elegir </a:t>
            </a:r>
            <a:r>
              <a:rPr lang="ca-ES" dirty="0" err="1" smtClean="0"/>
              <a:t>targetas</a:t>
            </a:r>
            <a:r>
              <a:rPr lang="ca-ES" dirty="0" smtClean="0"/>
              <a:t> de </a:t>
            </a:r>
            <a:r>
              <a:rPr lang="ca-ES" dirty="0" err="1" smtClean="0"/>
              <a:t>medidas</a:t>
            </a:r>
            <a:r>
              <a:rPr lang="ca-ES" dirty="0" smtClean="0"/>
              <a:t> </a:t>
            </a:r>
            <a:r>
              <a:rPr lang="ca-ES" dirty="0" err="1" smtClean="0"/>
              <a:t>hasta</a:t>
            </a:r>
            <a:r>
              <a:rPr lang="ca-ES" dirty="0" smtClean="0"/>
              <a:t> un </a:t>
            </a:r>
            <a:r>
              <a:rPr lang="ca-ES" dirty="0" err="1" smtClean="0"/>
              <a:t>máximo</a:t>
            </a:r>
            <a:r>
              <a:rPr lang="ca-ES" dirty="0" smtClean="0"/>
              <a:t> de 10 </a:t>
            </a:r>
            <a:r>
              <a:rPr lang="ca-ES" dirty="0" err="1" smtClean="0"/>
              <a:t>puntos</a:t>
            </a:r>
            <a:endParaRPr lang="ca-ES" dirty="0" smtClean="0"/>
          </a:p>
          <a:p>
            <a:r>
              <a:rPr lang="ca-ES" dirty="0" smtClean="0"/>
              <a:t>Elegir al </a:t>
            </a:r>
            <a:r>
              <a:rPr lang="ca-ES" dirty="0" err="1" smtClean="0"/>
              <a:t>azar</a:t>
            </a:r>
            <a:r>
              <a:rPr lang="ca-ES" dirty="0" smtClean="0"/>
              <a:t> una </a:t>
            </a:r>
            <a:r>
              <a:rPr lang="ca-ES" dirty="0" err="1" smtClean="0"/>
              <a:t>tarjeta</a:t>
            </a:r>
            <a:r>
              <a:rPr lang="ca-ES" dirty="0" smtClean="0"/>
              <a:t> de </a:t>
            </a:r>
            <a:r>
              <a:rPr lang="ca-ES" dirty="0" err="1" smtClean="0"/>
              <a:t>población</a:t>
            </a:r>
            <a:r>
              <a:rPr lang="ca-ES" dirty="0" smtClean="0"/>
              <a:t> y una </a:t>
            </a:r>
            <a:r>
              <a:rPr lang="ca-ES" dirty="0" err="1" smtClean="0"/>
              <a:t>tarjeta</a:t>
            </a:r>
            <a:r>
              <a:rPr lang="ca-ES" dirty="0" smtClean="0"/>
              <a:t> de </a:t>
            </a:r>
            <a:r>
              <a:rPr lang="ca-ES" dirty="0" err="1" smtClean="0"/>
              <a:t>patógeno</a:t>
            </a:r>
            <a:r>
              <a:rPr lang="ca-ES" dirty="0" smtClean="0"/>
              <a:t>, </a:t>
            </a:r>
            <a:r>
              <a:rPr lang="ca-ES" dirty="0" err="1" smtClean="0"/>
              <a:t>ajustando</a:t>
            </a:r>
            <a:r>
              <a:rPr lang="ca-ES" dirty="0" smtClean="0"/>
              <a:t> los </a:t>
            </a:r>
            <a:r>
              <a:rPr lang="ca-ES" dirty="0" err="1" smtClean="0"/>
              <a:t>parámetros</a:t>
            </a:r>
            <a:r>
              <a:rPr lang="ca-ES" dirty="0" smtClean="0"/>
              <a:t> a los </a:t>
            </a:r>
            <a:r>
              <a:rPr lang="ca-ES" dirty="0" err="1" smtClean="0"/>
              <a:t>datos</a:t>
            </a:r>
            <a:r>
              <a:rPr lang="ca-ES" dirty="0" smtClean="0"/>
              <a:t> de las </a:t>
            </a:r>
            <a:r>
              <a:rPr lang="ca-ES" dirty="0" err="1" smtClean="0"/>
              <a:t>tarjetas</a:t>
            </a:r>
            <a:r>
              <a:rPr lang="ca-ES" dirty="0" smtClean="0"/>
              <a:t>.</a:t>
            </a:r>
          </a:p>
          <a:p>
            <a:r>
              <a:rPr lang="ca-ES" dirty="0" smtClean="0"/>
              <a:t>Decidir </a:t>
            </a:r>
            <a:r>
              <a:rPr lang="ca-ES" dirty="0" err="1" smtClean="0"/>
              <a:t>qué</a:t>
            </a:r>
            <a:r>
              <a:rPr lang="ca-ES" dirty="0" smtClean="0"/>
              <a:t> </a:t>
            </a:r>
            <a:r>
              <a:rPr lang="ca-ES" dirty="0" err="1" smtClean="0"/>
              <a:t>cambios</a:t>
            </a:r>
            <a:r>
              <a:rPr lang="ca-ES" dirty="0" smtClean="0"/>
              <a:t> </a:t>
            </a:r>
            <a:r>
              <a:rPr lang="ca-ES" dirty="0" err="1" smtClean="0"/>
              <a:t>realizar</a:t>
            </a:r>
            <a:r>
              <a:rPr lang="ca-ES" dirty="0" smtClean="0"/>
              <a:t> en las </a:t>
            </a:r>
            <a:r>
              <a:rPr lang="ca-ES" dirty="0" err="1" smtClean="0"/>
              <a:t>medidas</a:t>
            </a:r>
            <a:r>
              <a:rPr lang="ca-ES" dirty="0" smtClean="0"/>
              <a:t>, y </a:t>
            </a:r>
            <a:r>
              <a:rPr lang="ca-ES" dirty="0" err="1" smtClean="0"/>
              <a:t>cuántos</a:t>
            </a:r>
            <a:r>
              <a:rPr lang="ca-ES" dirty="0" smtClean="0"/>
              <a:t> </a:t>
            </a:r>
            <a:r>
              <a:rPr lang="ca-ES" dirty="0" err="1" smtClean="0"/>
              <a:t>puntos</a:t>
            </a:r>
            <a:r>
              <a:rPr lang="ca-ES" dirty="0" smtClean="0"/>
              <a:t> </a:t>
            </a:r>
            <a:r>
              <a:rPr lang="ca-ES" dirty="0" err="1" smtClean="0"/>
              <a:t>suplementarios</a:t>
            </a:r>
            <a:r>
              <a:rPr lang="ca-ES" dirty="0" smtClean="0"/>
              <a:t> </a:t>
            </a:r>
            <a:r>
              <a:rPr lang="ca-ES" dirty="0" err="1" smtClean="0"/>
              <a:t>serían</a:t>
            </a:r>
            <a:r>
              <a:rPr lang="ca-ES" dirty="0" smtClean="0"/>
              <a:t> </a:t>
            </a:r>
            <a:r>
              <a:rPr lang="ca-ES" dirty="0" err="1" smtClean="0"/>
              <a:t>necesarios</a:t>
            </a:r>
            <a:r>
              <a:rPr lang="ca-ES" dirty="0" smtClean="0"/>
              <a:t> para </a:t>
            </a:r>
            <a:r>
              <a:rPr lang="ca-ES" dirty="0" err="1" smtClean="0"/>
              <a:t>contener</a:t>
            </a:r>
            <a:r>
              <a:rPr lang="ca-ES" dirty="0" smtClean="0"/>
              <a:t> la </a:t>
            </a:r>
            <a:r>
              <a:rPr lang="ca-ES" dirty="0" err="1" smtClean="0"/>
              <a:t>epidemia</a:t>
            </a:r>
            <a:r>
              <a:rPr lang="ca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7228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err="1" smtClean="0"/>
              <a:t>Algunos</a:t>
            </a:r>
            <a:r>
              <a:rPr lang="ca-ES" dirty="0" smtClean="0"/>
              <a:t> </a:t>
            </a:r>
            <a:r>
              <a:rPr lang="ca-ES" dirty="0" err="1" smtClean="0"/>
              <a:t>términos</a:t>
            </a:r>
            <a:r>
              <a:rPr lang="ca-ES" dirty="0" smtClean="0"/>
              <a:t> y </a:t>
            </a:r>
            <a:r>
              <a:rPr lang="ca-ES" dirty="0" err="1" smtClean="0"/>
              <a:t>conceptos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a-ES" dirty="0" err="1" smtClean="0"/>
              <a:t>Infectividad</a:t>
            </a:r>
            <a:r>
              <a:rPr lang="ca-ES" dirty="0" smtClean="0"/>
              <a:t>: </a:t>
            </a:r>
            <a:r>
              <a:rPr lang="ca-ES" dirty="0" err="1" smtClean="0"/>
              <a:t>mide</a:t>
            </a:r>
            <a:r>
              <a:rPr lang="ca-ES" dirty="0" smtClean="0"/>
              <a:t> la </a:t>
            </a:r>
            <a:r>
              <a:rPr lang="ca-ES" dirty="0" err="1" smtClean="0"/>
              <a:t>capacidad</a:t>
            </a:r>
            <a:r>
              <a:rPr lang="ca-ES" dirty="0" smtClean="0"/>
              <a:t> del virus para infectar.</a:t>
            </a:r>
          </a:p>
          <a:p>
            <a:r>
              <a:rPr lang="ca-ES" dirty="0" err="1" smtClean="0"/>
              <a:t>Mortalidad</a:t>
            </a:r>
            <a:r>
              <a:rPr lang="ca-ES" dirty="0" smtClean="0"/>
              <a:t>: </a:t>
            </a:r>
            <a:r>
              <a:rPr lang="ca-ES" dirty="0" err="1" smtClean="0"/>
              <a:t>mide</a:t>
            </a:r>
            <a:r>
              <a:rPr lang="ca-ES" dirty="0" smtClean="0"/>
              <a:t> la </a:t>
            </a:r>
            <a:r>
              <a:rPr lang="ca-ES" dirty="0" err="1" smtClean="0"/>
              <a:t>capacidad</a:t>
            </a:r>
            <a:r>
              <a:rPr lang="ca-ES" dirty="0" smtClean="0"/>
              <a:t> del virus para, una </a:t>
            </a:r>
            <a:r>
              <a:rPr lang="ca-ES" dirty="0" err="1" smtClean="0"/>
              <a:t>vez</a:t>
            </a:r>
            <a:r>
              <a:rPr lang="ca-ES" dirty="0" smtClean="0"/>
              <a:t> </a:t>
            </a:r>
            <a:r>
              <a:rPr lang="ca-ES" dirty="0" err="1" smtClean="0"/>
              <a:t>infectado</a:t>
            </a:r>
            <a:r>
              <a:rPr lang="ca-ES" dirty="0" smtClean="0"/>
              <a:t>, provocar la </a:t>
            </a:r>
            <a:r>
              <a:rPr lang="ca-ES" dirty="0" err="1" smtClean="0"/>
              <a:t>muerte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r>
              <a:rPr lang="ca-ES" dirty="0" smtClean="0"/>
              <a:t>Las </a:t>
            </a:r>
            <a:r>
              <a:rPr lang="ca-ES" dirty="0" err="1" smtClean="0"/>
              <a:t>personas</a:t>
            </a:r>
            <a:r>
              <a:rPr lang="ca-ES" dirty="0" smtClean="0"/>
              <a:t> vulnerables, por el </a:t>
            </a:r>
            <a:r>
              <a:rPr lang="ca-ES" dirty="0" err="1" smtClean="0"/>
              <a:t>hecho</a:t>
            </a:r>
            <a:r>
              <a:rPr lang="ca-ES" dirty="0" smtClean="0"/>
              <a:t> de </a:t>
            </a:r>
            <a:r>
              <a:rPr lang="ca-ES" dirty="0" err="1" smtClean="0"/>
              <a:t>serlo</a:t>
            </a:r>
            <a:r>
              <a:rPr lang="ca-ES" dirty="0" smtClean="0"/>
              <a:t>, </a:t>
            </a:r>
            <a:r>
              <a:rPr lang="ca-ES" dirty="0" err="1" smtClean="0"/>
              <a:t>sufren</a:t>
            </a:r>
            <a:r>
              <a:rPr lang="ca-ES" dirty="0" smtClean="0"/>
              <a:t> </a:t>
            </a:r>
            <a:r>
              <a:rPr lang="ca-ES" dirty="0" err="1" smtClean="0"/>
              <a:t>mayor</a:t>
            </a:r>
            <a:r>
              <a:rPr lang="ca-ES" dirty="0" smtClean="0"/>
              <a:t> </a:t>
            </a:r>
            <a:r>
              <a:rPr lang="ca-ES" dirty="0" err="1" smtClean="0"/>
              <a:t>infectividad</a:t>
            </a:r>
            <a:r>
              <a:rPr lang="ca-ES" dirty="0" smtClean="0"/>
              <a:t> y </a:t>
            </a:r>
            <a:r>
              <a:rPr lang="ca-ES" dirty="0" err="1" smtClean="0"/>
              <a:t>mortalidad</a:t>
            </a:r>
            <a:r>
              <a:rPr lang="ca-ES" dirty="0" smtClean="0"/>
              <a:t>.</a:t>
            </a:r>
          </a:p>
          <a:p>
            <a:pPr marL="0" indent="0">
              <a:buNone/>
            </a:pPr>
            <a:r>
              <a:rPr lang="ca-ES" dirty="0" smtClean="0"/>
              <a:t>Las </a:t>
            </a:r>
            <a:r>
              <a:rPr lang="ca-ES" dirty="0" err="1" smtClean="0"/>
              <a:t>personas</a:t>
            </a:r>
            <a:r>
              <a:rPr lang="ca-ES" dirty="0" smtClean="0"/>
              <a:t> </a:t>
            </a:r>
            <a:r>
              <a:rPr lang="ca-ES" dirty="0" err="1" smtClean="0"/>
              <a:t>infectadas</a:t>
            </a:r>
            <a:r>
              <a:rPr lang="ca-ES" dirty="0" smtClean="0"/>
              <a:t> </a:t>
            </a:r>
            <a:r>
              <a:rPr lang="ca-ES" dirty="0" err="1" smtClean="0"/>
              <a:t>pueden</a:t>
            </a:r>
            <a:r>
              <a:rPr lang="ca-ES" dirty="0" smtClean="0"/>
              <a:t> </a:t>
            </a:r>
            <a:r>
              <a:rPr lang="ca-ES" dirty="0" err="1" smtClean="0"/>
              <a:t>desarrollar</a:t>
            </a:r>
            <a:r>
              <a:rPr lang="ca-ES" dirty="0" smtClean="0"/>
              <a:t> </a:t>
            </a:r>
            <a:r>
              <a:rPr lang="ca-ES" dirty="0" err="1" smtClean="0"/>
              <a:t>immunidad</a:t>
            </a:r>
            <a:r>
              <a:rPr lang="ca-ES" dirty="0" smtClean="0"/>
              <a:t>, que </a:t>
            </a:r>
            <a:r>
              <a:rPr lang="ca-ES" dirty="0" err="1" smtClean="0"/>
              <a:t>también</a:t>
            </a:r>
            <a:r>
              <a:rPr lang="ca-ES" dirty="0" smtClean="0"/>
              <a:t> </a:t>
            </a:r>
            <a:r>
              <a:rPr lang="ca-ES" dirty="0" err="1" smtClean="0"/>
              <a:t>puede</a:t>
            </a:r>
            <a:r>
              <a:rPr lang="ca-ES" dirty="0" smtClean="0"/>
              <a:t> </a:t>
            </a:r>
            <a:r>
              <a:rPr lang="ca-ES" dirty="0" err="1" smtClean="0"/>
              <a:t>obtenerse</a:t>
            </a:r>
            <a:r>
              <a:rPr lang="ca-ES" dirty="0" smtClean="0"/>
              <a:t> por </a:t>
            </a:r>
            <a:r>
              <a:rPr lang="ca-ES" dirty="0" err="1" smtClean="0"/>
              <a:t>vacunación</a:t>
            </a:r>
            <a:r>
              <a:rPr lang="ca-E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791927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329</Words>
  <Application>Microsoft Office PowerPoint</Application>
  <PresentationFormat>Presentación en pantalla (4:3)</PresentationFormat>
  <Paragraphs>92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Instrucciones</vt:lpstr>
      <vt:lpstr>Algunos términos y conceptos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jORDI dOMÈNECH</dc:creator>
  <cp:lastModifiedBy>jORDI dOMÈNECH</cp:lastModifiedBy>
  <cp:revision>10</cp:revision>
  <dcterms:created xsi:type="dcterms:W3CDTF">2021-05-07T17:17:32Z</dcterms:created>
  <dcterms:modified xsi:type="dcterms:W3CDTF">2021-05-07T18:31:40Z</dcterms:modified>
</cp:coreProperties>
</file>