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B84A-8E50-49AB-9A40-B0DFEB6DBB61}" type="datetimeFigureOut">
              <a:rPr lang="es-ES" smtClean="0"/>
              <a:t>02/07/2021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02E-A39C-4BA1-B7C1-7BE14BA9B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9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B84A-8E50-49AB-9A40-B0DFEB6DBB61}" type="datetimeFigureOut">
              <a:rPr lang="es-ES" smtClean="0"/>
              <a:t>02/07/2021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02E-A39C-4BA1-B7C1-7BE14BA9B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9927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B84A-8E50-49AB-9A40-B0DFEB6DBB61}" type="datetimeFigureOut">
              <a:rPr lang="es-ES" smtClean="0"/>
              <a:t>02/07/2021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02E-A39C-4BA1-B7C1-7BE14BA9B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582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B84A-8E50-49AB-9A40-B0DFEB6DBB61}" type="datetimeFigureOut">
              <a:rPr lang="es-ES" smtClean="0"/>
              <a:t>02/07/2021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02E-A39C-4BA1-B7C1-7BE14BA9B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47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B84A-8E50-49AB-9A40-B0DFEB6DBB61}" type="datetimeFigureOut">
              <a:rPr lang="es-ES" smtClean="0"/>
              <a:t>02/07/2021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02E-A39C-4BA1-B7C1-7BE14BA9B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904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B84A-8E50-49AB-9A40-B0DFEB6DBB61}" type="datetimeFigureOut">
              <a:rPr lang="es-ES" smtClean="0"/>
              <a:t>02/07/2021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02E-A39C-4BA1-B7C1-7BE14BA9B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2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B84A-8E50-49AB-9A40-B0DFEB6DBB61}" type="datetimeFigureOut">
              <a:rPr lang="es-ES" smtClean="0"/>
              <a:t>02/07/2021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02E-A39C-4BA1-B7C1-7BE14BA9B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530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B84A-8E50-49AB-9A40-B0DFEB6DBB61}" type="datetimeFigureOut">
              <a:rPr lang="es-ES" smtClean="0"/>
              <a:t>02/07/2021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02E-A39C-4BA1-B7C1-7BE14BA9B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11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B84A-8E50-49AB-9A40-B0DFEB6DBB61}" type="datetimeFigureOut">
              <a:rPr lang="es-ES" smtClean="0"/>
              <a:t>02/07/2021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02E-A39C-4BA1-B7C1-7BE14BA9B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7546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B84A-8E50-49AB-9A40-B0DFEB6DBB61}" type="datetimeFigureOut">
              <a:rPr lang="es-ES" smtClean="0"/>
              <a:t>02/07/2021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02E-A39C-4BA1-B7C1-7BE14BA9B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321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B84A-8E50-49AB-9A40-B0DFEB6DBB61}" type="datetimeFigureOut">
              <a:rPr lang="es-ES" smtClean="0"/>
              <a:t>02/07/2021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02E-A39C-4BA1-B7C1-7BE14BA9B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101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0B84A-8E50-49AB-9A40-B0DFEB6DBB61}" type="datetimeFigureOut">
              <a:rPr lang="es-ES" smtClean="0"/>
              <a:t>02/07/2021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4E02E-A39C-4BA1-B7C1-7BE14BA9B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093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37432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chemeClr val="accent5"/>
                </a:solidFill>
              </a:rPr>
              <a:t>Targetes de població</a:t>
            </a:r>
            <a:endParaRPr lang="es-ES" b="1" dirty="0">
              <a:solidFill>
                <a:schemeClr val="accent5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164560" y="1240644"/>
            <a:ext cx="2808312" cy="2088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484784"/>
            <a:ext cx="574269" cy="5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Rectángulo redondeado"/>
          <p:cNvSpPr/>
          <p:nvPr/>
        </p:nvSpPr>
        <p:spPr>
          <a:xfrm>
            <a:off x="6164560" y="3645024"/>
            <a:ext cx="2808312" cy="2088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889164"/>
            <a:ext cx="574269" cy="5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 redondeado"/>
          <p:cNvSpPr/>
          <p:nvPr/>
        </p:nvSpPr>
        <p:spPr>
          <a:xfrm>
            <a:off x="3203848" y="1240644"/>
            <a:ext cx="2808312" cy="2088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696" y="1484784"/>
            <a:ext cx="574269" cy="5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8 Rectángulo redondeado"/>
          <p:cNvSpPr/>
          <p:nvPr/>
        </p:nvSpPr>
        <p:spPr>
          <a:xfrm>
            <a:off x="3203848" y="3645024"/>
            <a:ext cx="2808312" cy="2088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696" y="3889164"/>
            <a:ext cx="574269" cy="5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Rectángulo redondeado"/>
          <p:cNvSpPr/>
          <p:nvPr/>
        </p:nvSpPr>
        <p:spPr>
          <a:xfrm>
            <a:off x="107504" y="1240644"/>
            <a:ext cx="2808312" cy="2088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352" y="1484784"/>
            <a:ext cx="574269" cy="5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2 Rectángulo redondeado"/>
          <p:cNvSpPr/>
          <p:nvPr/>
        </p:nvSpPr>
        <p:spPr>
          <a:xfrm>
            <a:off x="107504" y="3645024"/>
            <a:ext cx="2808312" cy="2088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352" y="3889164"/>
            <a:ext cx="574269" cy="5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88843" y="2030386"/>
            <a:ext cx="272794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1 </a:t>
            </a:r>
            <a:r>
              <a:rPr lang="ca-ES" sz="2000" b="1" dirty="0" smtClean="0">
                <a:solidFill>
                  <a:schemeClr val="accent5"/>
                </a:solidFill>
              </a:rPr>
              <a:t>Infectat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39 Sans</a:t>
            </a:r>
            <a:endParaRPr lang="ca-ES" sz="2000" b="1" dirty="0" smtClean="0">
              <a:solidFill>
                <a:schemeClr val="accent5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0 </a:t>
            </a:r>
            <a:r>
              <a:rPr lang="ca-ES" sz="2000" b="1" dirty="0" err="1" smtClean="0">
                <a:solidFill>
                  <a:schemeClr val="accent5"/>
                </a:solidFill>
              </a:rPr>
              <a:t>Inmunizats</a:t>
            </a:r>
            <a:endParaRPr lang="ca-ES" sz="2000" b="1" dirty="0" smtClean="0">
              <a:solidFill>
                <a:schemeClr val="accent5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24 </a:t>
            </a:r>
            <a:r>
              <a:rPr lang="ca-ES" sz="2000" b="1" dirty="0" smtClean="0">
                <a:solidFill>
                  <a:schemeClr val="accent5"/>
                </a:solidFill>
              </a:rPr>
              <a:t>Sans </a:t>
            </a:r>
            <a:r>
              <a:rPr lang="ca-ES" sz="2000" b="1" dirty="0" smtClean="0">
                <a:solidFill>
                  <a:schemeClr val="accent5"/>
                </a:solidFill>
              </a:rPr>
              <a:t>vulnerables</a:t>
            </a:r>
          </a:p>
          <a:p>
            <a:endParaRPr lang="es-ES" sz="12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3244029" y="2030386"/>
            <a:ext cx="272794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3 </a:t>
            </a:r>
            <a:r>
              <a:rPr lang="ca-ES" sz="2000" b="1" dirty="0" smtClean="0">
                <a:solidFill>
                  <a:schemeClr val="accent5"/>
                </a:solidFill>
              </a:rPr>
              <a:t>Infectats</a:t>
            </a:r>
            <a:endParaRPr lang="ca-ES" sz="2000" b="1" dirty="0" smtClean="0">
              <a:solidFill>
                <a:schemeClr val="accent5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42 </a:t>
            </a:r>
            <a:r>
              <a:rPr lang="ca-ES" sz="2000" b="1" dirty="0" smtClean="0">
                <a:solidFill>
                  <a:schemeClr val="accent5"/>
                </a:solidFill>
              </a:rPr>
              <a:t>Sans</a:t>
            </a:r>
            <a:endParaRPr lang="ca-ES" sz="2000" b="1" dirty="0" smtClean="0">
              <a:solidFill>
                <a:schemeClr val="accent5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0 </a:t>
            </a:r>
            <a:r>
              <a:rPr lang="ca-ES" sz="2000" b="1" dirty="0" err="1" smtClean="0">
                <a:solidFill>
                  <a:schemeClr val="accent5"/>
                </a:solidFill>
              </a:rPr>
              <a:t>inmunizats</a:t>
            </a:r>
            <a:endParaRPr lang="ca-ES" sz="2000" b="1" dirty="0" smtClean="0">
              <a:solidFill>
                <a:schemeClr val="accent5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19 </a:t>
            </a:r>
            <a:r>
              <a:rPr lang="ca-ES" sz="2000" b="1" dirty="0" smtClean="0">
                <a:solidFill>
                  <a:schemeClr val="accent5"/>
                </a:solidFill>
              </a:rPr>
              <a:t>Sans </a:t>
            </a:r>
            <a:r>
              <a:rPr lang="ca-ES" sz="2000" b="1" dirty="0" smtClean="0">
                <a:solidFill>
                  <a:schemeClr val="accent5"/>
                </a:solidFill>
              </a:rPr>
              <a:t>vulnerables</a:t>
            </a:r>
          </a:p>
          <a:p>
            <a:endParaRPr lang="es-ES" sz="12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6213479" y="1916832"/>
            <a:ext cx="272794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10 </a:t>
            </a:r>
            <a:r>
              <a:rPr lang="ca-ES" sz="2000" b="1" dirty="0" smtClean="0">
                <a:solidFill>
                  <a:schemeClr val="accent5"/>
                </a:solidFill>
              </a:rPr>
              <a:t>Infectats</a:t>
            </a:r>
            <a:endParaRPr lang="ca-ES" sz="2000" b="1" dirty="0" smtClean="0">
              <a:solidFill>
                <a:schemeClr val="accent5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45 </a:t>
            </a:r>
            <a:r>
              <a:rPr lang="ca-ES" sz="2000" b="1" dirty="0" smtClean="0">
                <a:solidFill>
                  <a:schemeClr val="accent5"/>
                </a:solidFill>
              </a:rPr>
              <a:t>Sans</a:t>
            </a:r>
            <a:endParaRPr lang="ca-ES" sz="2000" b="1" dirty="0" smtClean="0">
              <a:solidFill>
                <a:schemeClr val="accent5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5 </a:t>
            </a:r>
            <a:r>
              <a:rPr lang="ca-ES" sz="2000" b="1" dirty="0" err="1" smtClean="0">
                <a:solidFill>
                  <a:schemeClr val="accent5"/>
                </a:solidFill>
              </a:rPr>
              <a:t>inmunizats</a:t>
            </a:r>
            <a:endParaRPr lang="ca-ES" sz="2000" b="1" dirty="0" smtClean="0">
              <a:solidFill>
                <a:schemeClr val="accent5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4 </a:t>
            </a:r>
            <a:r>
              <a:rPr lang="ca-ES" sz="2000" b="1" dirty="0" smtClean="0">
                <a:solidFill>
                  <a:schemeClr val="accent5"/>
                </a:solidFill>
              </a:rPr>
              <a:t>Sans </a:t>
            </a:r>
            <a:r>
              <a:rPr lang="ca-ES" sz="2000" b="1" dirty="0" smtClean="0">
                <a:solidFill>
                  <a:schemeClr val="accent5"/>
                </a:solidFill>
              </a:rPr>
              <a:t>vulnerables</a:t>
            </a:r>
          </a:p>
          <a:p>
            <a:endParaRPr lang="es-ES" sz="12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47685" y="4437112"/>
            <a:ext cx="272794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3 </a:t>
            </a:r>
            <a:r>
              <a:rPr lang="ca-ES" sz="2000" b="1" dirty="0" smtClean="0">
                <a:solidFill>
                  <a:schemeClr val="accent5"/>
                </a:solidFill>
              </a:rPr>
              <a:t>Infectats</a:t>
            </a:r>
            <a:endParaRPr lang="ca-ES" sz="2000" b="1" dirty="0" smtClean="0">
              <a:solidFill>
                <a:schemeClr val="accent5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15 </a:t>
            </a:r>
            <a:r>
              <a:rPr lang="ca-ES" sz="2000" b="1" dirty="0" smtClean="0">
                <a:solidFill>
                  <a:schemeClr val="accent5"/>
                </a:solidFill>
              </a:rPr>
              <a:t>Sans</a:t>
            </a:r>
            <a:endParaRPr lang="ca-ES" sz="2000" b="1" dirty="0" smtClean="0">
              <a:solidFill>
                <a:schemeClr val="accent5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6 </a:t>
            </a:r>
            <a:r>
              <a:rPr lang="ca-ES" sz="2000" b="1" dirty="0" err="1" smtClean="0">
                <a:solidFill>
                  <a:schemeClr val="accent5"/>
                </a:solidFill>
              </a:rPr>
              <a:t>immunizats</a:t>
            </a:r>
            <a:r>
              <a:rPr lang="ca-ES" sz="2000" b="1" dirty="0" smtClean="0">
                <a:solidFill>
                  <a:schemeClr val="accent5"/>
                </a:solidFill>
              </a:rPr>
              <a:t> </a:t>
            </a:r>
            <a:endParaRPr lang="ca-ES" sz="2000" b="1" dirty="0" smtClean="0">
              <a:solidFill>
                <a:schemeClr val="accent5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34 </a:t>
            </a:r>
            <a:r>
              <a:rPr lang="ca-ES" sz="2000" b="1" dirty="0" smtClean="0">
                <a:solidFill>
                  <a:schemeClr val="accent5"/>
                </a:solidFill>
              </a:rPr>
              <a:t>Sans </a:t>
            </a:r>
            <a:r>
              <a:rPr lang="ca-ES" sz="2000" b="1" dirty="0" smtClean="0">
                <a:solidFill>
                  <a:schemeClr val="accent5"/>
                </a:solidFill>
              </a:rPr>
              <a:t>vulnerables</a:t>
            </a:r>
          </a:p>
          <a:p>
            <a:endParaRPr lang="es-ES" sz="12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3294069" y="4297159"/>
            <a:ext cx="272794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8 </a:t>
            </a:r>
            <a:r>
              <a:rPr lang="ca-ES" sz="2000" b="1" dirty="0" smtClean="0">
                <a:solidFill>
                  <a:schemeClr val="accent5"/>
                </a:solidFill>
              </a:rPr>
              <a:t>Infectats</a:t>
            </a:r>
            <a:endParaRPr lang="ca-ES" sz="2000" b="1" dirty="0" smtClean="0">
              <a:solidFill>
                <a:schemeClr val="accent5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15 </a:t>
            </a:r>
            <a:r>
              <a:rPr lang="ca-ES" sz="2000" b="1" dirty="0" smtClean="0">
                <a:solidFill>
                  <a:schemeClr val="accent5"/>
                </a:solidFill>
              </a:rPr>
              <a:t>Sans</a:t>
            </a:r>
            <a:endParaRPr lang="ca-ES" sz="2000" b="1" dirty="0" smtClean="0">
              <a:solidFill>
                <a:schemeClr val="accent5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8 </a:t>
            </a:r>
            <a:r>
              <a:rPr lang="ca-ES" sz="2000" b="1" dirty="0" err="1" smtClean="0">
                <a:solidFill>
                  <a:schemeClr val="accent5"/>
                </a:solidFill>
              </a:rPr>
              <a:t>immunizats</a:t>
            </a:r>
            <a:r>
              <a:rPr lang="ca-ES" sz="2000" b="1" dirty="0" smtClean="0">
                <a:solidFill>
                  <a:schemeClr val="accent5"/>
                </a:solidFill>
              </a:rPr>
              <a:t> </a:t>
            </a:r>
            <a:endParaRPr lang="ca-ES" sz="2000" b="1" dirty="0" smtClean="0">
              <a:solidFill>
                <a:schemeClr val="accent5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33 </a:t>
            </a:r>
            <a:r>
              <a:rPr lang="ca-ES" sz="2000" b="1" dirty="0" smtClean="0">
                <a:solidFill>
                  <a:schemeClr val="accent5"/>
                </a:solidFill>
              </a:rPr>
              <a:t>Sans </a:t>
            </a:r>
            <a:r>
              <a:rPr lang="ca-ES" sz="2000" b="1" dirty="0" smtClean="0">
                <a:solidFill>
                  <a:schemeClr val="accent5"/>
                </a:solidFill>
              </a:rPr>
              <a:t>vulnerables</a:t>
            </a:r>
          </a:p>
          <a:p>
            <a:endParaRPr lang="es-ES" sz="12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6244923" y="4306403"/>
            <a:ext cx="272794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1 </a:t>
            </a:r>
            <a:r>
              <a:rPr lang="ca-ES" sz="2000" b="1" dirty="0" smtClean="0">
                <a:solidFill>
                  <a:schemeClr val="accent5"/>
                </a:solidFill>
              </a:rPr>
              <a:t>Infectats</a:t>
            </a:r>
            <a:endParaRPr lang="ca-ES" sz="2000" b="1" dirty="0" smtClean="0">
              <a:solidFill>
                <a:schemeClr val="accent5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2 </a:t>
            </a:r>
            <a:r>
              <a:rPr lang="ca-ES" sz="2000" b="1" dirty="0" smtClean="0">
                <a:solidFill>
                  <a:schemeClr val="accent5"/>
                </a:solidFill>
              </a:rPr>
              <a:t>Sans</a:t>
            </a:r>
            <a:endParaRPr lang="ca-ES" sz="2000" b="1" dirty="0" smtClean="0">
              <a:solidFill>
                <a:schemeClr val="accent5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a-ES" sz="2000" b="1" dirty="0">
                <a:solidFill>
                  <a:schemeClr val="accent5"/>
                </a:solidFill>
              </a:rPr>
              <a:t>2</a:t>
            </a:r>
            <a:r>
              <a:rPr lang="ca-ES" sz="2000" b="1" dirty="0" smtClean="0">
                <a:solidFill>
                  <a:schemeClr val="accent5"/>
                </a:solidFill>
              </a:rPr>
              <a:t> </a:t>
            </a:r>
            <a:r>
              <a:rPr lang="ca-ES" sz="2000" b="1" dirty="0" err="1" smtClean="0">
                <a:solidFill>
                  <a:schemeClr val="accent5"/>
                </a:solidFill>
              </a:rPr>
              <a:t>immunizats</a:t>
            </a:r>
            <a:r>
              <a:rPr lang="ca-ES" sz="2000" b="1" dirty="0" smtClean="0">
                <a:solidFill>
                  <a:schemeClr val="accent5"/>
                </a:solidFill>
              </a:rPr>
              <a:t> </a:t>
            </a:r>
            <a:endParaRPr lang="ca-ES" sz="2000" b="1" dirty="0" smtClean="0">
              <a:solidFill>
                <a:schemeClr val="accent5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59 </a:t>
            </a:r>
            <a:r>
              <a:rPr lang="ca-ES" sz="2000" b="1" dirty="0" smtClean="0">
                <a:solidFill>
                  <a:schemeClr val="accent5"/>
                </a:solidFill>
              </a:rPr>
              <a:t>Sans </a:t>
            </a:r>
            <a:r>
              <a:rPr lang="ca-ES" sz="2000" b="1" dirty="0" smtClean="0">
                <a:solidFill>
                  <a:schemeClr val="accent5"/>
                </a:solidFill>
              </a:rPr>
              <a:t>vulnerables</a:t>
            </a:r>
          </a:p>
          <a:p>
            <a:endParaRPr lang="es-ES" sz="12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03787" y="14603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cap="small" dirty="0" smtClean="0">
                <a:solidFill>
                  <a:schemeClr val="accent5"/>
                </a:solidFill>
              </a:rPr>
              <a:t>Població </a:t>
            </a:r>
            <a:r>
              <a:rPr lang="ca-ES" b="1" cap="small" dirty="0" smtClean="0">
                <a:solidFill>
                  <a:schemeClr val="accent5"/>
                </a:solidFill>
              </a:rPr>
              <a:t>1</a:t>
            </a:r>
            <a:endParaRPr lang="es-ES" b="1" cap="small" dirty="0">
              <a:solidFill>
                <a:schemeClr val="accent5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419872" y="15475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cap="small" dirty="0" smtClean="0">
                <a:solidFill>
                  <a:schemeClr val="accent5"/>
                </a:solidFill>
              </a:rPr>
              <a:t>Població </a:t>
            </a:r>
            <a:r>
              <a:rPr lang="ca-ES" b="1" cap="small" dirty="0" smtClean="0">
                <a:solidFill>
                  <a:schemeClr val="accent5"/>
                </a:solidFill>
              </a:rPr>
              <a:t>2</a:t>
            </a:r>
            <a:endParaRPr lang="es-ES" b="1" cap="small" dirty="0">
              <a:solidFill>
                <a:schemeClr val="accent5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6372200" y="148478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cap="small" dirty="0" smtClean="0">
                <a:solidFill>
                  <a:schemeClr val="accent5"/>
                </a:solidFill>
              </a:rPr>
              <a:t>Població </a:t>
            </a:r>
            <a:r>
              <a:rPr lang="ca-ES" b="1" cap="small" dirty="0" smtClean="0">
                <a:solidFill>
                  <a:schemeClr val="accent5"/>
                </a:solidFill>
              </a:rPr>
              <a:t>3</a:t>
            </a:r>
            <a:endParaRPr lang="es-ES" b="1" cap="small" dirty="0">
              <a:solidFill>
                <a:schemeClr val="accent5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303787" y="393707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cap="small" dirty="0" smtClean="0">
                <a:solidFill>
                  <a:schemeClr val="accent5"/>
                </a:solidFill>
              </a:rPr>
              <a:t>Població </a:t>
            </a:r>
            <a:r>
              <a:rPr lang="ca-ES" b="1" cap="small" dirty="0" smtClean="0">
                <a:solidFill>
                  <a:schemeClr val="accent5"/>
                </a:solidFill>
              </a:rPr>
              <a:t>4</a:t>
            </a:r>
            <a:endParaRPr lang="es-ES" b="1" cap="small" dirty="0">
              <a:solidFill>
                <a:schemeClr val="accent5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3419872" y="38891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cap="small" dirty="0" smtClean="0">
                <a:solidFill>
                  <a:schemeClr val="accent5"/>
                </a:solidFill>
              </a:rPr>
              <a:t>Població </a:t>
            </a:r>
            <a:r>
              <a:rPr lang="ca-ES" b="1" cap="small" dirty="0" smtClean="0">
                <a:solidFill>
                  <a:schemeClr val="accent5"/>
                </a:solidFill>
              </a:rPr>
              <a:t>5</a:t>
            </a:r>
            <a:endParaRPr lang="es-ES" b="1" cap="small" dirty="0">
              <a:solidFill>
                <a:schemeClr val="accent5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6372200" y="38861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cap="small" dirty="0" smtClean="0">
                <a:solidFill>
                  <a:schemeClr val="accent5"/>
                </a:solidFill>
              </a:rPr>
              <a:t>Població </a:t>
            </a:r>
            <a:r>
              <a:rPr lang="ca-ES" b="1" cap="small" dirty="0" smtClean="0">
                <a:solidFill>
                  <a:schemeClr val="accent5"/>
                </a:solidFill>
              </a:rPr>
              <a:t>6</a:t>
            </a:r>
            <a:endParaRPr lang="es-ES" b="1" cap="small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2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715" y="1214750"/>
            <a:ext cx="1397741" cy="102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34 Placa"/>
          <p:cNvSpPr/>
          <p:nvPr/>
        </p:nvSpPr>
        <p:spPr>
          <a:xfrm>
            <a:off x="6572448" y="1359116"/>
            <a:ext cx="1872208" cy="1842013"/>
          </a:xfrm>
          <a:prstGeom prst="plaque">
            <a:avLst>
              <a:gd name="adj" fmla="val 4765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Placa"/>
          <p:cNvSpPr/>
          <p:nvPr/>
        </p:nvSpPr>
        <p:spPr>
          <a:xfrm>
            <a:off x="8643908" y="649757"/>
            <a:ext cx="720080" cy="857850"/>
          </a:xfrm>
          <a:prstGeom prst="plaque">
            <a:avLst>
              <a:gd name="adj" fmla="val 4625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670" y="1196752"/>
            <a:ext cx="1409576" cy="109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31 Placa"/>
          <p:cNvSpPr/>
          <p:nvPr/>
        </p:nvSpPr>
        <p:spPr>
          <a:xfrm>
            <a:off x="3513080" y="1427705"/>
            <a:ext cx="1872208" cy="1842013"/>
          </a:xfrm>
          <a:prstGeom prst="plaque">
            <a:avLst>
              <a:gd name="adj" fmla="val 4765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Placa"/>
          <p:cNvSpPr/>
          <p:nvPr/>
        </p:nvSpPr>
        <p:spPr>
          <a:xfrm>
            <a:off x="5628930" y="647322"/>
            <a:ext cx="720080" cy="857850"/>
          </a:xfrm>
          <a:prstGeom prst="plaque">
            <a:avLst>
              <a:gd name="adj" fmla="val 4625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004" y="1215978"/>
            <a:ext cx="1461904" cy="116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28 Placa"/>
          <p:cNvSpPr/>
          <p:nvPr/>
        </p:nvSpPr>
        <p:spPr>
          <a:xfrm>
            <a:off x="423154" y="1498729"/>
            <a:ext cx="1872208" cy="1842013"/>
          </a:xfrm>
          <a:prstGeom prst="plaque">
            <a:avLst>
              <a:gd name="adj" fmla="val 4765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Placa"/>
          <p:cNvSpPr/>
          <p:nvPr/>
        </p:nvSpPr>
        <p:spPr>
          <a:xfrm>
            <a:off x="2601150" y="647322"/>
            <a:ext cx="720080" cy="857850"/>
          </a:xfrm>
          <a:prstGeom prst="plaque">
            <a:avLst>
              <a:gd name="adj" fmla="val 4625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28550" y="3593127"/>
            <a:ext cx="1273449" cy="120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24 Placa"/>
          <p:cNvSpPr/>
          <p:nvPr/>
        </p:nvSpPr>
        <p:spPr>
          <a:xfrm>
            <a:off x="614032" y="3922552"/>
            <a:ext cx="1872208" cy="1842013"/>
          </a:xfrm>
          <a:prstGeom prst="plaque">
            <a:avLst>
              <a:gd name="adj" fmla="val 4765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Placa"/>
          <p:cNvSpPr/>
          <p:nvPr/>
        </p:nvSpPr>
        <p:spPr>
          <a:xfrm>
            <a:off x="2605590" y="3026755"/>
            <a:ext cx="720080" cy="857850"/>
          </a:xfrm>
          <a:prstGeom prst="plaque">
            <a:avLst>
              <a:gd name="adj" fmla="val 4625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874" y="3585937"/>
            <a:ext cx="1383194" cy="114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2 Placa"/>
          <p:cNvSpPr/>
          <p:nvPr/>
        </p:nvSpPr>
        <p:spPr>
          <a:xfrm>
            <a:off x="3518514" y="3872503"/>
            <a:ext cx="1872208" cy="1842013"/>
          </a:xfrm>
          <a:prstGeom prst="plaque">
            <a:avLst>
              <a:gd name="adj" fmla="val 4765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960" y="3590772"/>
            <a:ext cx="1413146" cy="110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8 Placa"/>
          <p:cNvSpPr/>
          <p:nvPr/>
        </p:nvSpPr>
        <p:spPr>
          <a:xfrm>
            <a:off x="8649822" y="3027397"/>
            <a:ext cx="720080" cy="857850"/>
          </a:xfrm>
          <a:prstGeom prst="plaque">
            <a:avLst>
              <a:gd name="adj" fmla="val 4625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Placa"/>
          <p:cNvSpPr/>
          <p:nvPr/>
        </p:nvSpPr>
        <p:spPr>
          <a:xfrm>
            <a:off x="6533972" y="3816658"/>
            <a:ext cx="1872208" cy="1842013"/>
          </a:xfrm>
          <a:prstGeom prst="plaque">
            <a:avLst>
              <a:gd name="adj" fmla="val 4765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539552" y="37432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 smtClean="0">
                <a:solidFill>
                  <a:schemeClr val="accent4"/>
                </a:solidFill>
              </a:rPr>
              <a:t>Tarjetas</a:t>
            </a:r>
            <a:r>
              <a:rPr lang="ca-ES" b="1" dirty="0" smtClean="0">
                <a:solidFill>
                  <a:schemeClr val="accent4"/>
                </a:solidFill>
              </a:rPr>
              <a:t> de </a:t>
            </a:r>
            <a:r>
              <a:rPr lang="ca-ES" b="1" dirty="0" smtClean="0">
                <a:solidFill>
                  <a:schemeClr val="accent4"/>
                </a:solidFill>
              </a:rPr>
              <a:t>patògens</a:t>
            </a:r>
            <a:endParaRPr lang="es-ES" b="1" dirty="0">
              <a:solidFill>
                <a:schemeClr val="accent4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07504" y="3573016"/>
            <a:ext cx="2808312" cy="2088232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 redondeado"/>
          <p:cNvSpPr/>
          <p:nvPr/>
        </p:nvSpPr>
        <p:spPr>
          <a:xfrm>
            <a:off x="112924" y="1196752"/>
            <a:ext cx="2808312" cy="2088232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3131840" y="3573016"/>
            <a:ext cx="2808312" cy="2088232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 redondeado"/>
          <p:cNvSpPr/>
          <p:nvPr/>
        </p:nvSpPr>
        <p:spPr>
          <a:xfrm>
            <a:off x="3137260" y="1196752"/>
            <a:ext cx="2808312" cy="2088232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6159140" y="3573258"/>
            <a:ext cx="2808312" cy="2088232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6164560" y="1196994"/>
            <a:ext cx="2808312" cy="2088232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220930" y="1844824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cap="small" dirty="0" err="1" smtClean="0">
                <a:solidFill>
                  <a:schemeClr val="accent4"/>
                </a:solidFill>
              </a:rPr>
              <a:t>Difteria</a:t>
            </a:r>
            <a:endParaRPr lang="ca-ES" b="1" cap="small" dirty="0" smtClean="0">
              <a:solidFill>
                <a:schemeClr val="accent4"/>
              </a:solidFill>
            </a:endParaRPr>
          </a:p>
          <a:p>
            <a:endParaRPr lang="ca-ES" b="1" cap="small" dirty="0" smtClean="0">
              <a:solidFill>
                <a:schemeClr val="accent4"/>
              </a:solidFill>
            </a:endParaRPr>
          </a:p>
          <a:p>
            <a:r>
              <a:rPr lang="ca-ES" b="1" dirty="0" smtClean="0">
                <a:solidFill>
                  <a:schemeClr val="accent4"/>
                </a:solidFill>
              </a:rPr>
              <a:t>Infectivitat: </a:t>
            </a:r>
            <a:r>
              <a:rPr lang="ca-ES" b="1" dirty="0" smtClean="0">
                <a:solidFill>
                  <a:schemeClr val="accent4"/>
                </a:solidFill>
              </a:rPr>
              <a:t>10</a:t>
            </a:r>
          </a:p>
          <a:p>
            <a:r>
              <a:rPr lang="ca-ES" b="1" dirty="0">
                <a:solidFill>
                  <a:schemeClr val="accent4"/>
                </a:solidFill>
              </a:rPr>
              <a:t>Mortalitat: </a:t>
            </a:r>
            <a:r>
              <a:rPr lang="ca-ES" b="1" dirty="0" smtClean="0">
                <a:solidFill>
                  <a:schemeClr val="accent4"/>
                </a:solidFill>
              </a:rPr>
              <a:t>2</a:t>
            </a:r>
            <a:endParaRPr lang="es-ES" b="1" dirty="0">
              <a:solidFill>
                <a:schemeClr val="accent4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419872" y="1916832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cap="small" dirty="0" err="1" smtClean="0">
                <a:solidFill>
                  <a:schemeClr val="accent4"/>
                </a:solidFill>
              </a:rPr>
              <a:t>Èbola</a:t>
            </a:r>
            <a:endParaRPr lang="ca-ES" b="1" cap="small" dirty="0" smtClean="0">
              <a:solidFill>
                <a:schemeClr val="accent4"/>
              </a:solidFill>
            </a:endParaRPr>
          </a:p>
          <a:p>
            <a:endParaRPr lang="ca-ES" b="1" cap="small" dirty="0" smtClean="0">
              <a:solidFill>
                <a:schemeClr val="accent4"/>
              </a:solidFill>
            </a:endParaRPr>
          </a:p>
          <a:p>
            <a:r>
              <a:rPr lang="ca-ES" b="1" dirty="0">
                <a:solidFill>
                  <a:schemeClr val="accent4"/>
                </a:solidFill>
              </a:rPr>
              <a:t>Infectivitat: </a:t>
            </a:r>
            <a:r>
              <a:rPr lang="ca-ES" b="1" dirty="0" smtClean="0">
                <a:solidFill>
                  <a:schemeClr val="accent4"/>
                </a:solidFill>
              </a:rPr>
              <a:t>3</a:t>
            </a:r>
          </a:p>
          <a:p>
            <a:r>
              <a:rPr lang="ca-ES" b="1" dirty="0">
                <a:solidFill>
                  <a:schemeClr val="accent4"/>
                </a:solidFill>
              </a:rPr>
              <a:t>Mortalitat: </a:t>
            </a:r>
            <a:r>
              <a:rPr lang="ca-ES" b="1" dirty="0" smtClean="0">
                <a:solidFill>
                  <a:schemeClr val="accent4"/>
                </a:solidFill>
              </a:rPr>
              <a:t>4</a:t>
            </a:r>
            <a:endParaRPr lang="es-ES" b="1" dirty="0">
              <a:solidFill>
                <a:schemeClr val="accent4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372200" y="1916832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cap="small" dirty="0" err="1" smtClean="0">
                <a:solidFill>
                  <a:schemeClr val="accent4"/>
                </a:solidFill>
              </a:rPr>
              <a:t>Polio</a:t>
            </a:r>
            <a:endParaRPr lang="ca-ES" b="1" cap="small" dirty="0" smtClean="0">
              <a:solidFill>
                <a:schemeClr val="accent4"/>
              </a:solidFill>
            </a:endParaRPr>
          </a:p>
          <a:p>
            <a:endParaRPr lang="ca-ES" b="1" cap="small" dirty="0" smtClean="0">
              <a:solidFill>
                <a:schemeClr val="accent4"/>
              </a:solidFill>
            </a:endParaRPr>
          </a:p>
          <a:p>
            <a:r>
              <a:rPr lang="ca-ES" b="1" dirty="0">
                <a:solidFill>
                  <a:schemeClr val="accent4"/>
                </a:solidFill>
              </a:rPr>
              <a:t>Infectivitat: </a:t>
            </a:r>
            <a:r>
              <a:rPr lang="ca-ES" b="1" dirty="0" smtClean="0">
                <a:solidFill>
                  <a:schemeClr val="accent4"/>
                </a:solidFill>
              </a:rPr>
              <a:t>8</a:t>
            </a:r>
          </a:p>
          <a:p>
            <a:r>
              <a:rPr lang="ca-ES" b="1" dirty="0">
                <a:solidFill>
                  <a:schemeClr val="accent4"/>
                </a:solidFill>
              </a:rPr>
              <a:t>Mortalitat: </a:t>
            </a:r>
            <a:r>
              <a:rPr lang="ca-ES" b="1" dirty="0" smtClean="0">
                <a:solidFill>
                  <a:schemeClr val="accent4"/>
                </a:solidFill>
              </a:rPr>
              <a:t>2</a:t>
            </a:r>
            <a:endParaRPr lang="es-ES" b="1" dirty="0">
              <a:solidFill>
                <a:schemeClr val="accent4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23528" y="4365104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cap="small" dirty="0" err="1" smtClean="0">
                <a:solidFill>
                  <a:schemeClr val="accent4"/>
                </a:solidFill>
              </a:rPr>
              <a:t>Covid</a:t>
            </a:r>
            <a:r>
              <a:rPr lang="ca-ES" b="1" cap="small" dirty="0" smtClean="0">
                <a:solidFill>
                  <a:schemeClr val="accent4"/>
                </a:solidFill>
              </a:rPr>
              <a:t> 19</a:t>
            </a:r>
          </a:p>
          <a:p>
            <a:endParaRPr lang="ca-ES" b="1" cap="small" dirty="0" smtClean="0">
              <a:solidFill>
                <a:schemeClr val="accent4"/>
              </a:solidFill>
            </a:endParaRPr>
          </a:p>
          <a:p>
            <a:r>
              <a:rPr lang="ca-ES" b="1" dirty="0">
                <a:solidFill>
                  <a:schemeClr val="accent4"/>
                </a:solidFill>
              </a:rPr>
              <a:t>Infectivitat: </a:t>
            </a:r>
            <a:r>
              <a:rPr lang="ca-ES" b="1" dirty="0" smtClean="0">
                <a:solidFill>
                  <a:schemeClr val="accent4"/>
                </a:solidFill>
              </a:rPr>
              <a:t>3</a:t>
            </a:r>
          </a:p>
          <a:p>
            <a:r>
              <a:rPr lang="ca-ES" b="1" dirty="0">
                <a:solidFill>
                  <a:schemeClr val="accent4"/>
                </a:solidFill>
              </a:rPr>
              <a:t>Mortalitat: </a:t>
            </a:r>
            <a:r>
              <a:rPr lang="ca-ES" b="1" dirty="0" smtClean="0">
                <a:solidFill>
                  <a:schemeClr val="accent4"/>
                </a:solidFill>
              </a:rPr>
              <a:t>2</a:t>
            </a:r>
            <a:endParaRPr lang="es-ES" b="1" dirty="0">
              <a:solidFill>
                <a:schemeClr val="accent4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388299" y="4354996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cap="small" dirty="0" smtClean="0">
                <a:solidFill>
                  <a:schemeClr val="accent4"/>
                </a:solidFill>
              </a:rPr>
              <a:t>Grip</a:t>
            </a:r>
            <a:endParaRPr lang="ca-ES" b="1" cap="small" dirty="0" smtClean="0">
              <a:solidFill>
                <a:schemeClr val="accent4"/>
              </a:solidFill>
            </a:endParaRPr>
          </a:p>
          <a:p>
            <a:endParaRPr lang="ca-ES" b="1" cap="small" dirty="0" smtClean="0">
              <a:solidFill>
                <a:schemeClr val="accent4"/>
              </a:solidFill>
            </a:endParaRPr>
          </a:p>
          <a:p>
            <a:r>
              <a:rPr lang="ca-ES" b="1" dirty="0">
                <a:solidFill>
                  <a:schemeClr val="accent4"/>
                </a:solidFill>
              </a:rPr>
              <a:t>Infectivitat: </a:t>
            </a:r>
            <a:r>
              <a:rPr lang="ca-ES" b="1" dirty="0" smtClean="0">
                <a:solidFill>
                  <a:schemeClr val="accent4"/>
                </a:solidFill>
              </a:rPr>
              <a:t>2</a:t>
            </a:r>
          </a:p>
          <a:p>
            <a:r>
              <a:rPr lang="ca-ES" b="1" dirty="0">
                <a:solidFill>
                  <a:schemeClr val="accent4"/>
                </a:solidFill>
              </a:rPr>
              <a:t>Mortalitat: </a:t>
            </a:r>
            <a:r>
              <a:rPr lang="ca-ES" b="1" dirty="0" smtClean="0">
                <a:solidFill>
                  <a:schemeClr val="accent4"/>
                </a:solidFill>
              </a:rPr>
              <a:t>1</a:t>
            </a:r>
            <a:endParaRPr lang="es-ES" b="1" dirty="0">
              <a:solidFill>
                <a:schemeClr val="accent4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372200" y="4316903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cap="small" dirty="0" smtClean="0">
                <a:solidFill>
                  <a:schemeClr val="accent4"/>
                </a:solidFill>
              </a:rPr>
              <a:t>Xarampió</a:t>
            </a:r>
            <a:endParaRPr lang="ca-ES" b="1" cap="small" dirty="0" smtClean="0">
              <a:solidFill>
                <a:schemeClr val="accent4"/>
              </a:solidFill>
            </a:endParaRPr>
          </a:p>
          <a:p>
            <a:endParaRPr lang="ca-ES" b="1" cap="small" dirty="0" smtClean="0">
              <a:solidFill>
                <a:schemeClr val="accent4"/>
              </a:solidFill>
            </a:endParaRPr>
          </a:p>
          <a:p>
            <a:r>
              <a:rPr lang="ca-ES" b="1" dirty="0">
                <a:solidFill>
                  <a:schemeClr val="accent4"/>
                </a:solidFill>
              </a:rPr>
              <a:t>Infectivitat: </a:t>
            </a:r>
            <a:r>
              <a:rPr lang="ca-ES" b="1" dirty="0" smtClean="0">
                <a:solidFill>
                  <a:schemeClr val="accent4"/>
                </a:solidFill>
              </a:rPr>
              <a:t>18</a:t>
            </a:r>
          </a:p>
          <a:p>
            <a:r>
              <a:rPr lang="ca-ES" b="1" dirty="0">
                <a:solidFill>
                  <a:schemeClr val="accent4"/>
                </a:solidFill>
              </a:rPr>
              <a:t>Mortalitat: </a:t>
            </a:r>
            <a:r>
              <a:rPr lang="ca-ES" b="1" dirty="0" smtClean="0">
                <a:solidFill>
                  <a:schemeClr val="accent4"/>
                </a:solidFill>
              </a:rPr>
              <a:t>1</a:t>
            </a:r>
            <a:endParaRPr lang="es-ES" b="1" dirty="0">
              <a:solidFill>
                <a:schemeClr val="accent4"/>
              </a:solidFill>
            </a:endParaRPr>
          </a:p>
        </p:txBody>
      </p:sp>
      <p:sp>
        <p:nvSpPr>
          <p:cNvPr id="22" name="21 Placa"/>
          <p:cNvSpPr/>
          <p:nvPr/>
        </p:nvSpPr>
        <p:spPr>
          <a:xfrm>
            <a:off x="5616608" y="3029974"/>
            <a:ext cx="720080" cy="857850"/>
          </a:xfrm>
          <a:prstGeom prst="plaque">
            <a:avLst>
              <a:gd name="adj" fmla="val 4625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1343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37432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chemeClr val="accent6"/>
                </a:solidFill>
              </a:rPr>
              <a:t>Targetes de mesures (disposes de </a:t>
            </a:r>
            <a:r>
              <a:rPr lang="ca-ES" b="1" dirty="0" smtClean="0">
                <a:solidFill>
                  <a:schemeClr val="accent6"/>
                </a:solidFill>
              </a:rPr>
              <a:t>10 </a:t>
            </a:r>
            <a:r>
              <a:rPr lang="ca-ES" b="1" dirty="0" smtClean="0">
                <a:solidFill>
                  <a:schemeClr val="accent6"/>
                </a:solidFill>
              </a:rPr>
              <a:t>punts</a:t>
            </a:r>
            <a:r>
              <a:rPr lang="ca-ES" b="1" dirty="0" smtClean="0">
                <a:solidFill>
                  <a:schemeClr val="accent6"/>
                </a:solidFill>
              </a:rPr>
              <a:t>, </a:t>
            </a:r>
            <a:r>
              <a:rPr lang="ca-ES" b="1" dirty="0" smtClean="0">
                <a:solidFill>
                  <a:schemeClr val="accent6"/>
                </a:solidFill>
              </a:rPr>
              <a:t>i pots “comprar” el mateix tipus de targeta més d’un cop per intensificar una mesura)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07504" y="3573016"/>
            <a:ext cx="2808312" cy="2088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 redondeado"/>
          <p:cNvSpPr/>
          <p:nvPr/>
        </p:nvSpPr>
        <p:spPr>
          <a:xfrm>
            <a:off x="112924" y="1196752"/>
            <a:ext cx="2808312" cy="2088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3131840" y="3573016"/>
            <a:ext cx="2808312" cy="2088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 redondeado"/>
          <p:cNvSpPr/>
          <p:nvPr/>
        </p:nvSpPr>
        <p:spPr>
          <a:xfrm>
            <a:off x="3137260" y="1196752"/>
            <a:ext cx="2808312" cy="2088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6159140" y="3573258"/>
            <a:ext cx="2808312" cy="2088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 redondeado"/>
          <p:cNvSpPr/>
          <p:nvPr/>
        </p:nvSpPr>
        <p:spPr>
          <a:xfrm>
            <a:off x="6164560" y="1196994"/>
            <a:ext cx="2808312" cy="2088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323528" y="1412776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cap="small" dirty="0" smtClean="0">
                <a:solidFill>
                  <a:schemeClr val="accent6"/>
                </a:solidFill>
              </a:rPr>
              <a:t>Campanya </a:t>
            </a:r>
            <a:r>
              <a:rPr lang="ca-ES" b="1" cap="small" dirty="0" smtClean="0">
                <a:solidFill>
                  <a:schemeClr val="accent6"/>
                </a:solidFill>
              </a:rPr>
              <a:t>de </a:t>
            </a:r>
            <a:r>
              <a:rPr lang="ca-ES" b="1" cap="small" dirty="0" smtClean="0">
                <a:solidFill>
                  <a:schemeClr val="accent6"/>
                </a:solidFill>
              </a:rPr>
              <a:t>Vacunació  </a:t>
            </a:r>
            <a:endParaRPr lang="ca-ES" b="1" cap="small" dirty="0" smtClean="0">
              <a:solidFill>
                <a:schemeClr val="accent6"/>
              </a:solidFill>
            </a:endParaRPr>
          </a:p>
          <a:p>
            <a:endParaRPr lang="ca-ES" b="1" cap="small" dirty="0" smtClean="0">
              <a:solidFill>
                <a:schemeClr val="accent6"/>
              </a:solidFill>
            </a:endParaRPr>
          </a:p>
          <a:p>
            <a:r>
              <a:rPr lang="ca-ES" b="1" dirty="0" smtClean="0">
                <a:solidFill>
                  <a:schemeClr val="accent6"/>
                </a:solidFill>
              </a:rPr>
              <a:t>Converteix 3 sans en </a:t>
            </a:r>
            <a:r>
              <a:rPr lang="ca-ES" b="1" dirty="0" err="1" smtClean="0">
                <a:solidFill>
                  <a:schemeClr val="accent6"/>
                </a:solidFill>
              </a:rPr>
              <a:t>inmunitzats</a:t>
            </a:r>
            <a:r>
              <a:rPr lang="ca-ES" b="1" dirty="0" smtClean="0">
                <a:solidFill>
                  <a:schemeClr val="accent6"/>
                </a:solidFill>
              </a:rPr>
              <a:t> en el tauler inicial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123728" y="1270557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 smtClean="0">
                <a:solidFill>
                  <a:schemeClr val="accent6"/>
                </a:solidFill>
              </a:rPr>
              <a:t>5p</a:t>
            </a:r>
            <a:endParaRPr lang="es-ES" sz="3200" b="1" dirty="0">
              <a:solidFill>
                <a:schemeClr val="accent6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347864" y="1412776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cap="small" dirty="0">
                <a:solidFill>
                  <a:schemeClr val="accent6"/>
                </a:solidFill>
              </a:rPr>
              <a:t>Campanya de </a:t>
            </a:r>
            <a:r>
              <a:rPr lang="ca-ES" b="1" cap="small" dirty="0" smtClean="0">
                <a:solidFill>
                  <a:schemeClr val="accent6"/>
                </a:solidFill>
              </a:rPr>
              <a:t>Vacunació  </a:t>
            </a:r>
            <a:r>
              <a:rPr lang="ca-ES" b="1" cap="small" dirty="0" smtClean="0">
                <a:solidFill>
                  <a:schemeClr val="accent6"/>
                </a:solidFill>
              </a:rPr>
              <a:t>Intensa</a:t>
            </a:r>
          </a:p>
          <a:p>
            <a:endParaRPr lang="ca-ES" b="1" cap="small" dirty="0" smtClean="0">
              <a:solidFill>
                <a:schemeClr val="accent6"/>
              </a:solidFill>
            </a:endParaRPr>
          </a:p>
          <a:p>
            <a:r>
              <a:rPr lang="ca-ES" b="1" dirty="0">
                <a:solidFill>
                  <a:schemeClr val="accent6"/>
                </a:solidFill>
              </a:rPr>
              <a:t>Converteix </a:t>
            </a:r>
            <a:r>
              <a:rPr lang="ca-ES" b="1" dirty="0" smtClean="0">
                <a:solidFill>
                  <a:schemeClr val="accent6"/>
                </a:solidFill>
              </a:rPr>
              <a:t>6 </a:t>
            </a:r>
            <a:r>
              <a:rPr lang="ca-ES" b="1" dirty="0">
                <a:solidFill>
                  <a:schemeClr val="accent6"/>
                </a:solidFill>
              </a:rPr>
              <a:t>sans en </a:t>
            </a:r>
            <a:r>
              <a:rPr lang="ca-ES" b="1" dirty="0" err="1">
                <a:solidFill>
                  <a:schemeClr val="accent6"/>
                </a:solidFill>
              </a:rPr>
              <a:t>inmunitzats</a:t>
            </a:r>
            <a:r>
              <a:rPr lang="ca-ES" b="1" dirty="0">
                <a:solidFill>
                  <a:schemeClr val="accent6"/>
                </a:solidFill>
              </a:rPr>
              <a:t> en el tauler inicial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136211" y="128196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 smtClean="0">
                <a:solidFill>
                  <a:schemeClr val="accent6"/>
                </a:solidFill>
              </a:rPr>
              <a:t>7p</a:t>
            </a:r>
            <a:endParaRPr lang="es-ES" sz="3200" b="1" dirty="0">
              <a:solidFill>
                <a:schemeClr val="accent6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228184" y="1447616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cap="small" dirty="0" smtClean="0">
                <a:solidFill>
                  <a:schemeClr val="accent6"/>
                </a:solidFill>
              </a:rPr>
              <a:t>Finançament </a:t>
            </a:r>
            <a:endParaRPr lang="ca-ES" b="1" cap="small" dirty="0" smtClean="0">
              <a:solidFill>
                <a:schemeClr val="accent6"/>
              </a:solidFill>
            </a:endParaRPr>
          </a:p>
          <a:p>
            <a:r>
              <a:rPr lang="ca-ES" b="1" cap="small" dirty="0" smtClean="0">
                <a:solidFill>
                  <a:schemeClr val="accent6"/>
                </a:solidFill>
              </a:rPr>
              <a:t>Hospitals</a:t>
            </a:r>
            <a:endParaRPr lang="ca-ES" b="1" cap="small" dirty="0" smtClean="0">
              <a:solidFill>
                <a:schemeClr val="accent6"/>
              </a:solidFill>
            </a:endParaRPr>
          </a:p>
          <a:p>
            <a:endParaRPr lang="ca-ES" b="1" cap="small" dirty="0" smtClean="0">
              <a:solidFill>
                <a:schemeClr val="accent6"/>
              </a:solidFill>
            </a:endParaRPr>
          </a:p>
          <a:p>
            <a:r>
              <a:rPr lang="ca-ES" b="1" dirty="0" smtClean="0">
                <a:solidFill>
                  <a:schemeClr val="accent6"/>
                </a:solidFill>
              </a:rPr>
              <a:t>Augmenta </a:t>
            </a:r>
            <a:r>
              <a:rPr lang="ca-ES" b="1" dirty="0" smtClean="0">
                <a:solidFill>
                  <a:schemeClr val="accent6"/>
                </a:solidFill>
              </a:rPr>
              <a:t>en 2 </a:t>
            </a:r>
            <a:r>
              <a:rPr lang="ca-ES" b="1" dirty="0" smtClean="0">
                <a:solidFill>
                  <a:schemeClr val="accent6"/>
                </a:solidFill>
              </a:rPr>
              <a:t>punts </a:t>
            </a:r>
            <a:r>
              <a:rPr lang="ca-ES" b="1" dirty="0" smtClean="0">
                <a:solidFill>
                  <a:schemeClr val="accent6"/>
                </a:solidFill>
              </a:rPr>
              <a:t>la </a:t>
            </a:r>
            <a:r>
              <a:rPr lang="ca-ES" b="1" dirty="0" smtClean="0">
                <a:solidFill>
                  <a:schemeClr val="accent6"/>
                </a:solidFill>
              </a:rPr>
              <a:t>dotació d’Hospitals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175364" y="1287023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 smtClean="0">
                <a:solidFill>
                  <a:schemeClr val="accent6"/>
                </a:solidFill>
              </a:rPr>
              <a:t>3p</a:t>
            </a:r>
            <a:endParaRPr lang="es-ES" sz="3200" b="1" dirty="0">
              <a:solidFill>
                <a:schemeClr val="accent6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6940" y="3740211"/>
            <a:ext cx="20828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cap="small" dirty="0" smtClean="0">
                <a:solidFill>
                  <a:schemeClr val="accent6"/>
                </a:solidFill>
              </a:rPr>
              <a:t>Mesures </a:t>
            </a:r>
          </a:p>
          <a:p>
            <a:r>
              <a:rPr lang="ca-ES" b="1" cap="small" dirty="0" smtClean="0">
                <a:solidFill>
                  <a:schemeClr val="accent6"/>
                </a:solidFill>
              </a:rPr>
              <a:t>d’aïllament</a:t>
            </a:r>
            <a:endParaRPr lang="ca-ES" b="1" cap="small" dirty="0" smtClean="0">
              <a:solidFill>
                <a:schemeClr val="accent6"/>
              </a:solidFill>
            </a:endParaRPr>
          </a:p>
          <a:p>
            <a:r>
              <a:rPr lang="ca-ES" b="1" dirty="0" smtClean="0">
                <a:solidFill>
                  <a:schemeClr val="accent6"/>
                </a:solidFill>
              </a:rPr>
              <a:t>Augmenta </a:t>
            </a:r>
            <a:r>
              <a:rPr lang="ca-ES" b="1" dirty="0" smtClean="0">
                <a:solidFill>
                  <a:schemeClr val="accent6"/>
                </a:solidFill>
              </a:rPr>
              <a:t>en 10 </a:t>
            </a:r>
            <a:r>
              <a:rPr lang="ca-ES" b="1" dirty="0" smtClean="0">
                <a:solidFill>
                  <a:schemeClr val="accent6"/>
                </a:solidFill>
              </a:rPr>
              <a:t>punts les mesures d’aïllament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943708" y="3740211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 smtClean="0">
                <a:solidFill>
                  <a:schemeClr val="accent6"/>
                </a:solidFill>
              </a:rPr>
              <a:t>2p</a:t>
            </a:r>
            <a:endParaRPr lang="es-ES" sz="3200" b="1" dirty="0">
              <a:solidFill>
                <a:schemeClr val="accent6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367093" y="3753280"/>
            <a:ext cx="2082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cap="small" dirty="0" smtClean="0">
                <a:solidFill>
                  <a:schemeClr val="accent6"/>
                </a:solidFill>
              </a:rPr>
              <a:t>Programes </a:t>
            </a:r>
            <a:r>
              <a:rPr lang="ca-ES" b="1" cap="small" dirty="0" smtClean="0">
                <a:solidFill>
                  <a:schemeClr val="accent6"/>
                </a:solidFill>
              </a:rPr>
              <a:t>de </a:t>
            </a:r>
            <a:r>
              <a:rPr lang="ca-ES" b="1" cap="small" dirty="0" smtClean="0">
                <a:solidFill>
                  <a:schemeClr val="accent6"/>
                </a:solidFill>
              </a:rPr>
              <a:t>detecció precoç</a:t>
            </a:r>
            <a:endParaRPr lang="ca-ES" b="1" cap="small" dirty="0" smtClean="0">
              <a:solidFill>
                <a:schemeClr val="accent6"/>
              </a:solidFill>
            </a:endParaRPr>
          </a:p>
          <a:p>
            <a:endParaRPr lang="ca-ES" b="1" cap="small" dirty="0" smtClean="0">
              <a:solidFill>
                <a:schemeClr val="accent6"/>
              </a:solidFill>
            </a:endParaRPr>
          </a:p>
          <a:p>
            <a:r>
              <a:rPr lang="ca-ES" b="1" dirty="0" smtClean="0">
                <a:solidFill>
                  <a:schemeClr val="accent6"/>
                </a:solidFill>
              </a:rPr>
              <a:t>Disminueix en 1 el nombre inicial d’infectats 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053861" y="375328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 smtClean="0">
                <a:solidFill>
                  <a:schemeClr val="accent6"/>
                </a:solidFill>
              </a:rPr>
              <a:t>4p</a:t>
            </a:r>
            <a:endParaRPr lang="es-ES" sz="3200" b="1" dirty="0">
              <a:solidFill>
                <a:schemeClr val="accent6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228184" y="3765058"/>
            <a:ext cx="2082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cap="small" dirty="0">
                <a:solidFill>
                  <a:schemeClr val="accent6"/>
                </a:solidFill>
              </a:rPr>
              <a:t>Finançament </a:t>
            </a:r>
          </a:p>
          <a:p>
            <a:r>
              <a:rPr lang="ca-ES" b="1" cap="small" dirty="0" smtClean="0">
                <a:solidFill>
                  <a:schemeClr val="accent6"/>
                </a:solidFill>
              </a:rPr>
              <a:t>de Centres </a:t>
            </a:r>
            <a:r>
              <a:rPr lang="ca-ES" b="1" cap="small" dirty="0" smtClean="0">
                <a:solidFill>
                  <a:schemeClr val="accent6"/>
                </a:solidFill>
              </a:rPr>
              <a:t>de </a:t>
            </a:r>
            <a:r>
              <a:rPr lang="ca-ES" b="1" cap="small" dirty="0" smtClean="0">
                <a:solidFill>
                  <a:schemeClr val="accent6"/>
                </a:solidFill>
              </a:rPr>
              <a:t>Salut</a:t>
            </a:r>
            <a:endParaRPr lang="ca-ES" b="1" cap="small" dirty="0" smtClean="0">
              <a:solidFill>
                <a:schemeClr val="accent6"/>
              </a:solidFill>
            </a:endParaRPr>
          </a:p>
          <a:p>
            <a:endParaRPr lang="ca-ES" b="1" cap="small" dirty="0" smtClean="0">
              <a:solidFill>
                <a:schemeClr val="accent6"/>
              </a:solidFill>
            </a:endParaRPr>
          </a:p>
          <a:p>
            <a:r>
              <a:rPr lang="ca-ES" b="1" dirty="0" smtClean="0">
                <a:solidFill>
                  <a:schemeClr val="accent6"/>
                </a:solidFill>
              </a:rPr>
              <a:t>Disminueix en 2 el nombre inicial d’infectats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8030366" y="3761663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 smtClean="0">
                <a:solidFill>
                  <a:schemeClr val="accent6"/>
                </a:solidFill>
              </a:rPr>
              <a:t>5p</a:t>
            </a:r>
            <a:endParaRPr lang="es-ES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32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Instruccions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a-ES" dirty="0" smtClean="0"/>
              <a:t>Descarregar </a:t>
            </a:r>
            <a:r>
              <a:rPr lang="ca-ES" dirty="0" smtClean="0"/>
              <a:t>el simulador</a:t>
            </a:r>
          </a:p>
          <a:p>
            <a:r>
              <a:rPr lang="ca-ES" dirty="0" smtClean="0"/>
              <a:t>Escollir targetes de mesures fins a un màxim de 10 punts</a:t>
            </a:r>
            <a:endParaRPr lang="ca-ES" dirty="0" smtClean="0"/>
          </a:p>
          <a:p>
            <a:r>
              <a:rPr lang="ca-ES" dirty="0" smtClean="0"/>
              <a:t>Escollir a l’atzar una targeta de població i una de patogen, ajustant els paràmetres corresponents en el simulador a les dades de la targeta</a:t>
            </a:r>
            <a:endParaRPr lang="ca-ES" dirty="0" smtClean="0"/>
          </a:p>
          <a:p>
            <a:r>
              <a:rPr lang="ca-ES" dirty="0" smtClean="0"/>
              <a:t>Decidir </a:t>
            </a:r>
            <a:r>
              <a:rPr lang="ca-ES" dirty="0" smtClean="0"/>
              <a:t>quins canvis fer en les mesures, i quants punts suplementaris farien falta per contenir l’epidèmia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7228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Alguns termes i conceptes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a-ES" dirty="0" smtClean="0"/>
              <a:t>Infectivitat: mesura la capacitat del virus per a infectar</a:t>
            </a:r>
            <a:endParaRPr lang="ca-ES" dirty="0" smtClean="0"/>
          </a:p>
          <a:p>
            <a:r>
              <a:rPr lang="ca-ES" dirty="0" smtClean="0"/>
              <a:t>Mortalitat: mesura la capacitat del virus per, un cop infectat, provocar la mort</a:t>
            </a:r>
            <a:endParaRPr lang="ca-ES" dirty="0" smtClean="0"/>
          </a:p>
          <a:p>
            <a:pPr marL="0" indent="0">
              <a:buNone/>
            </a:pPr>
            <a:r>
              <a:rPr lang="ca-ES" dirty="0" smtClean="0"/>
              <a:t>Les persones vulnerables, per el fet de ser-ho, pateixen més infectivitat i mortalitat</a:t>
            </a:r>
          </a:p>
          <a:p>
            <a:pPr marL="0" indent="0">
              <a:buNone/>
            </a:pPr>
            <a:r>
              <a:rPr lang="ca-ES" dirty="0" smtClean="0"/>
              <a:t>Les persones infectades poden desenvolupar </a:t>
            </a:r>
            <a:r>
              <a:rPr lang="ca-ES" dirty="0" err="1" smtClean="0"/>
              <a:t>inmunitat</a:t>
            </a:r>
            <a:r>
              <a:rPr lang="ca-ES" dirty="0" smtClean="0"/>
              <a:t>, que també es pot obtenir </a:t>
            </a:r>
            <a:r>
              <a:rPr lang="ca-ES" smtClean="0"/>
              <a:t>per vacunació</a:t>
            </a:r>
            <a:r>
              <a:rPr lang="ca-ES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91927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330</Words>
  <Application>Microsoft Office PowerPoint</Application>
  <PresentationFormat>Presentación en pantalla (4:3)</PresentationFormat>
  <Paragraphs>93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Instruccions</vt:lpstr>
      <vt:lpstr>Alguns termes i conceptes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jORDI dOMÈNECH</dc:creator>
  <cp:lastModifiedBy>jORDI dOMÈNECH</cp:lastModifiedBy>
  <cp:revision>12</cp:revision>
  <dcterms:created xsi:type="dcterms:W3CDTF">2021-05-07T17:17:32Z</dcterms:created>
  <dcterms:modified xsi:type="dcterms:W3CDTF">2021-07-02T15:29:35Z</dcterms:modified>
</cp:coreProperties>
</file>