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4" r:id="rId4"/>
    <p:sldId id="259" r:id="rId5"/>
    <p:sldId id="266" r:id="rId6"/>
    <p:sldId id="260" r:id="rId7"/>
    <p:sldId id="261" r:id="rId8"/>
    <p:sldId id="262" r:id="rId9"/>
    <p:sldId id="263" r:id="rId10"/>
    <p:sldId id="265" r:id="rId11"/>
    <p:sldId id="267" r:id="rId12"/>
    <p:sldId id="269" r:id="rId13"/>
    <p:sldId id="268" r:id="rId14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04/02/2021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04/02/2021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04/02/2021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04/02/2021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04/02/2021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04/02/2021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04/02/2021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04/02/2021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04/02/2021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04/02/2021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04/02/2021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47CFC-816F-41D0-AAC0-9BF4FEBC753E}" type="datetimeFigureOut">
              <a:rPr lang="es-ES" smtClean="0"/>
              <a:t>04/02/2021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692696"/>
            <a:ext cx="7772400" cy="1470025"/>
          </a:xfrm>
        </p:spPr>
        <p:txBody>
          <a:bodyPr/>
          <a:lstStyle/>
          <a:p>
            <a:r>
              <a:rPr lang="ca-ES" dirty="0" err="1" smtClean="0"/>
              <a:t>Caminalcules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31640" y="2924944"/>
            <a:ext cx="6400800" cy="1752600"/>
          </a:xfrm>
        </p:spPr>
        <p:txBody>
          <a:bodyPr/>
          <a:lstStyle/>
          <a:p>
            <a:r>
              <a:rPr lang="ca-ES" dirty="0" smtClean="0"/>
              <a:t>Presentació 4: Els mecanismes de l’evolució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135613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/>
              <a:t>C</a:t>
            </a:r>
            <a:r>
              <a:rPr lang="ca-ES" dirty="0" smtClean="0"/>
              <a:t>oevolució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a-ES" dirty="0" smtClean="0"/>
              <a:t>Els cas dels antibiòtics i virus.</a:t>
            </a:r>
          </a:p>
          <a:p>
            <a:r>
              <a:rPr lang="ca-ES" dirty="0" err="1" smtClean="0"/>
              <a:t>L’adeqüació</a:t>
            </a:r>
            <a:r>
              <a:rPr lang="ca-ES" dirty="0" smtClean="0"/>
              <a:t> del bec a la forma de la flor.</a:t>
            </a:r>
          </a:p>
          <a:p>
            <a:r>
              <a:rPr lang="ca-ES" dirty="0" smtClean="0"/>
              <a:t>Flors que s’assemblen a abelles.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672904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/>
              <a:t>Fenòmens evolutius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a-ES" dirty="0" smtClean="0"/>
              <a:t>Radiació adaptativa</a:t>
            </a:r>
          </a:p>
          <a:p>
            <a:r>
              <a:rPr lang="ca-ES" dirty="0" smtClean="0"/>
              <a:t>Extinció</a:t>
            </a:r>
          </a:p>
          <a:p>
            <a:r>
              <a:rPr lang="ca-ES" dirty="0" smtClean="0"/>
              <a:t>Convergència i divergència </a:t>
            </a:r>
            <a:r>
              <a:rPr lang="ca-ES" dirty="0" smtClean="0"/>
              <a:t>evolutiva</a:t>
            </a:r>
          </a:p>
          <a:p>
            <a:r>
              <a:rPr lang="ca-ES" dirty="0" smtClean="0"/>
              <a:t>Monofilètics, </a:t>
            </a:r>
            <a:r>
              <a:rPr lang="ca-ES" dirty="0" err="1" smtClean="0"/>
              <a:t>Parafilètics</a:t>
            </a:r>
            <a:r>
              <a:rPr lang="ca-ES" dirty="0" smtClean="0"/>
              <a:t>, Polifilètics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004775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314" y="908719"/>
            <a:ext cx="9125744" cy="4957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Elipse"/>
          <p:cNvSpPr/>
          <p:nvPr/>
        </p:nvSpPr>
        <p:spPr>
          <a:xfrm>
            <a:off x="3416434" y="4869160"/>
            <a:ext cx="2232248" cy="1224136"/>
          </a:xfrm>
          <a:prstGeom prst="ellipse">
            <a:avLst/>
          </a:prstGeom>
          <a:noFill/>
          <a:ln w="571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4 CuadroTexto"/>
          <p:cNvSpPr txBox="1"/>
          <p:nvPr/>
        </p:nvSpPr>
        <p:spPr>
          <a:xfrm>
            <a:off x="6156176" y="5250395"/>
            <a:ext cx="32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400" b="1" dirty="0" smtClean="0">
                <a:solidFill>
                  <a:schemeClr val="accent6"/>
                </a:solidFill>
              </a:rPr>
              <a:t>Grup </a:t>
            </a:r>
            <a:r>
              <a:rPr lang="ca-ES" sz="2400" b="1" dirty="0" err="1" smtClean="0">
                <a:solidFill>
                  <a:schemeClr val="accent6"/>
                </a:solidFill>
              </a:rPr>
              <a:t>parafilètic</a:t>
            </a:r>
            <a:endParaRPr lang="es-ES" sz="2400" b="1" dirty="0">
              <a:solidFill>
                <a:schemeClr val="accent6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6300192" y="3390334"/>
            <a:ext cx="324036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ca-ES" sz="2400" b="1" dirty="0" smtClean="0">
                <a:solidFill>
                  <a:srgbClr val="00B050"/>
                </a:solidFill>
              </a:rPr>
              <a:t>Grup polifilètic</a:t>
            </a:r>
            <a:endParaRPr lang="es-ES" sz="2400" b="1" dirty="0">
              <a:solidFill>
                <a:srgbClr val="00B050"/>
              </a:solidFill>
            </a:endParaRPr>
          </a:p>
        </p:txBody>
      </p:sp>
      <p:sp>
        <p:nvSpPr>
          <p:cNvPr id="6" name="5 Forma libre"/>
          <p:cNvSpPr/>
          <p:nvPr/>
        </p:nvSpPr>
        <p:spPr>
          <a:xfrm>
            <a:off x="4216061" y="2330245"/>
            <a:ext cx="1948765" cy="2330245"/>
          </a:xfrm>
          <a:custGeom>
            <a:avLst/>
            <a:gdLst>
              <a:gd name="connsiteX0" fmla="*/ 1845526 w 1948765"/>
              <a:gd name="connsiteY0" fmla="*/ 501445 h 2330245"/>
              <a:gd name="connsiteX1" fmla="*/ 1845526 w 1948765"/>
              <a:gd name="connsiteY1" fmla="*/ 501445 h 2330245"/>
              <a:gd name="connsiteX2" fmla="*/ 1801281 w 1948765"/>
              <a:gd name="connsiteY2" fmla="*/ 383458 h 2330245"/>
              <a:gd name="connsiteX3" fmla="*/ 1712791 w 1948765"/>
              <a:gd name="connsiteY3" fmla="*/ 353961 h 2330245"/>
              <a:gd name="connsiteX4" fmla="*/ 1639049 w 1948765"/>
              <a:gd name="connsiteY4" fmla="*/ 339213 h 2330245"/>
              <a:gd name="connsiteX5" fmla="*/ 1550558 w 1948765"/>
              <a:gd name="connsiteY5" fmla="*/ 309716 h 2330245"/>
              <a:gd name="connsiteX6" fmla="*/ 1506313 w 1948765"/>
              <a:gd name="connsiteY6" fmla="*/ 294968 h 2330245"/>
              <a:gd name="connsiteX7" fmla="*/ 1373578 w 1948765"/>
              <a:gd name="connsiteY7" fmla="*/ 250723 h 2330245"/>
              <a:gd name="connsiteX8" fmla="*/ 1329333 w 1948765"/>
              <a:gd name="connsiteY8" fmla="*/ 235974 h 2330245"/>
              <a:gd name="connsiteX9" fmla="*/ 1285087 w 1948765"/>
              <a:gd name="connsiteY9" fmla="*/ 221226 h 2330245"/>
              <a:gd name="connsiteX10" fmla="*/ 1196597 w 1948765"/>
              <a:gd name="connsiteY10" fmla="*/ 162232 h 2330245"/>
              <a:gd name="connsiteX11" fmla="*/ 1019616 w 1948765"/>
              <a:gd name="connsiteY11" fmla="*/ 103239 h 2330245"/>
              <a:gd name="connsiteX12" fmla="*/ 931126 w 1948765"/>
              <a:gd name="connsiteY12" fmla="*/ 73742 h 2330245"/>
              <a:gd name="connsiteX13" fmla="*/ 886881 w 1948765"/>
              <a:gd name="connsiteY13" fmla="*/ 58994 h 2330245"/>
              <a:gd name="connsiteX14" fmla="*/ 842636 w 1948765"/>
              <a:gd name="connsiteY14" fmla="*/ 29497 h 2330245"/>
              <a:gd name="connsiteX15" fmla="*/ 754145 w 1948765"/>
              <a:gd name="connsiteY15" fmla="*/ 0 h 2330245"/>
              <a:gd name="connsiteX16" fmla="*/ 134713 w 1948765"/>
              <a:gd name="connsiteY16" fmla="*/ 14749 h 2330245"/>
              <a:gd name="connsiteX17" fmla="*/ 90468 w 1948765"/>
              <a:gd name="connsiteY17" fmla="*/ 29497 h 2330245"/>
              <a:gd name="connsiteX18" fmla="*/ 46223 w 1948765"/>
              <a:gd name="connsiteY18" fmla="*/ 58994 h 2330245"/>
              <a:gd name="connsiteX19" fmla="*/ 46223 w 1948765"/>
              <a:gd name="connsiteY19" fmla="*/ 191729 h 2330245"/>
              <a:gd name="connsiteX20" fmla="*/ 60971 w 1948765"/>
              <a:gd name="connsiteY20" fmla="*/ 235974 h 2330245"/>
              <a:gd name="connsiteX21" fmla="*/ 149462 w 1948765"/>
              <a:gd name="connsiteY21" fmla="*/ 265471 h 2330245"/>
              <a:gd name="connsiteX22" fmla="*/ 237952 w 1948765"/>
              <a:gd name="connsiteY22" fmla="*/ 324465 h 2330245"/>
              <a:gd name="connsiteX23" fmla="*/ 326442 w 1948765"/>
              <a:gd name="connsiteY23" fmla="*/ 383458 h 2330245"/>
              <a:gd name="connsiteX24" fmla="*/ 414933 w 1948765"/>
              <a:gd name="connsiteY24" fmla="*/ 412955 h 2330245"/>
              <a:gd name="connsiteX25" fmla="*/ 473926 w 1948765"/>
              <a:gd name="connsiteY25" fmla="*/ 427703 h 2330245"/>
              <a:gd name="connsiteX26" fmla="*/ 562416 w 1948765"/>
              <a:gd name="connsiteY26" fmla="*/ 457200 h 2330245"/>
              <a:gd name="connsiteX27" fmla="*/ 650907 w 1948765"/>
              <a:gd name="connsiteY27" fmla="*/ 501445 h 2330245"/>
              <a:gd name="connsiteX28" fmla="*/ 739397 w 1948765"/>
              <a:gd name="connsiteY28" fmla="*/ 530942 h 2330245"/>
              <a:gd name="connsiteX29" fmla="*/ 783642 w 1948765"/>
              <a:gd name="connsiteY29" fmla="*/ 545690 h 2330245"/>
              <a:gd name="connsiteX30" fmla="*/ 872133 w 1948765"/>
              <a:gd name="connsiteY30" fmla="*/ 604684 h 2330245"/>
              <a:gd name="connsiteX31" fmla="*/ 945874 w 1948765"/>
              <a:gd name="connsiteY31" fmla="*/ 678426 h 2330245"/>
              <a:gd name="connsiteX32" fmla="*/ 975371 w 1948765"/>
              <a:gd name="connsiteY32" fmla="*/ 766916 h 2330245"/>
              <a:gd name="connsiteX33" fmla="*/ 931126 w 1948765"/>
              <a:gd name="connsiteY33" fmla="*/ 958645 h 2330245"/>
              <a:gd name="connsiteX34" fmla="*/ 857384 w 1948765"/>
              <a:gd name="connsiteY34" fmla="*/ 973394 h 2330245"/>
              <a:gd name="connsiteX35" fmla="*/ 813139 w 1948765"/>
              <a:gd name="connsiteY35" fmla="*/ 988142 h 2330245"/>
              <a:gd name="connsiteX36" fmla="*/ 252700 w 1948765"/>
              <a:gd name="connsiteY36" fmla="*/ 1002890 h 2330245"/>
              <a:gd name="connsiteX37" fmla="*/ 75720 w 1948765"/>
              <a:gd name="connsiteY37" fmla="*/ 1032387 h 2330245"/>
              <a:gd name="connsiteX38" fmla="*/ 31474 w 1948765"/>
              <a:gd name="connsiteY38" fmla="*/ 1061884 h 2330245"/>
              <a:gd name="connsiteX39" fmla="*/ 1978 w 1948765"/>
              <a:gd name="connsiteY39" fmla="*/ 1150374 h 2330245"/>
              <a:gd name="connsiteX40" fmla="*/ 31474 w 1948765"/>
              <a:gd name="connsiteY40" fmla="*/ 1253613 h 2330245"/>
              <a:gd name="connsiteX41" fmla="*/ 46223 w 1948765"/>
              <a:gd name="connsiteY41" fmla="*/ 1297858 h 2330245"/>
              <a:gd name="connsiteX42" fmla="*/ 90468 w 1948765"/>
              <a:gd name="connsiteY42" fmla="*/ 1312607 h 2330245"/>
              <a:gd name="connsiteX43" fmla="*/ 105216 w 1948765"/>
              <a:gd name="connsiteY43" fmla="*/ 1356852 h 2330245"/>
              <a:gd name="connsiteX44" fmla="*/ 193707 w 1948765"/>
              <a:gd name="connsiteY44" fmla="*/ 1386349 h 2330245"/>
              <a:gd name="connsiteX45" fmla="*/ 237952 w 1948765"/>
              <a:gd name="connsiteY45" fmla="*/ 1415845 h 2330245"/>
              <a:gd name="connsiteX46" fmla="*/ 326442 w 1948765"/>
              <a:gd name="connsiteY46" fmla="*/ 1445342 h 2330245"/>
              <a:gd name="connsiteX47" fmla="*/ 414933 w 1948765"/>
              <a:gd name="connsiteY47" fmla="*/ 1489587 h 2330245"/>
              <a:gd name="connsiteX48" fmla="*/ 459178 w 1948765"/>
              <a:gd name="connsiteY48" fmla="*/ 1519084 h 2330245"/>
              <a:gd name="connsiteX49" fmla="*/ 665655 w 1948765"/>
              <a:gd name="connsiteY49" fmla="*/ 1578078 h 2330245"/>
              <a:gd name="connsiteX50" fmla="*/ 709900 w 1948765"/>
              <a:gd name="connsiteY50" fmla="*/ 1592826 h 2330245"/>
              <a:gd name="connsiteX51" fmla="*/ 783642 w 1948765"/>
              <a:gd name="connsiteY51" fmla="*/ 1666568 h 2330245"/>
              <a:gd name="connsiteX52" fmla="*/ 813139 w 1948765"/>
              <a:gd name="connsiteY52" fmla="*/ 1755058 h 2330245"/>
              <a:gd name="connsiteX53" fmla="*/ 783642 w 1948765"/>
              <a:gd name="connsiteY53" fmla="*/ 1799303 h 2330245"/>
              <a:gd name="connsiteX54" fmla="*/ 709900 w 1948765"/>
              <a:gd name="connsiteY54" fmla="*/ 1814052 h 2330245"/>
              <a:gd name="connsiteX55" fmla="*/ 665655 w 1948765"/>
              <a:gd name="connsiteY55" fmla="*/ 1828800 h 2330245"/>
              <a:gd name="connsiteX56" fmla="*/ 532920 w 1948765"/>
              <a:gd name="connsiteY56" fmla="*/ 1843549 h 2330245"/>
              <a:gd name="connsiteX57" fmla="*/ 400184 w 1948765"/>
              <a:gd name="connsiteY57" fmla="*/ 1873045 h 2330245"/>
              <a:gd name="connsiteX58" fmla="*/ 355939 w 1948765"/>
              <a:gd name="connsiteY58" fmla="*/ 1887794 h 2330245"/>
              <a:gd name="connsiteX59" fmla="*/ 282197 w 1948765"/>
              <a:gd name="connsiteY59" fmla="*/ 1902542 h 2330245"/>
              <a:gd name="connsiteX60" fmla="*/ 134713 w 1948765"/>
              <a:gd name="connsiteY60" fmla="*/ 1932039 h 2330245"/>
              <a:gd name="connsiteX61" fmla="*/ 105216 w 1948765"/>
              <a:gd name="connsiteY61" fmla="*/ 1976284 h 2330245"/>
              <a:gd name="connsiteX62" fmla="*/ 149462 w 1948765"/>
              <a:gd name="connsiteY62" fmla="*/ 2064774 h 2330245"/>
              <a:gd name="connsiteX63" fmla="*/ 208455 w 1948765"/>
              <a:gd name="connsiteY63" fmla="*/ 2138516 h 2330245"/>
              <a:gd name="connsiteX64" fmla="*/ 223204 w 1948765"/>
              <a:gd name="connsiteY64" fmla="*/ 2182761 h 2330245"/>
              <a:gd name="connsiteX65" fmla="*/ 311694 w 1948765"/>
              <a:gd name="connsiteY65" fmla="*/ 2241755 h 2330245"/>
              <a:gd name="connsiteX66" fmla="*/ 341191 w 1948765"/>
              <a:gd name="connsiteY66" fmla="*/ 2286000 h 2330245"/>
              <a:gd name="connsiteX67" fmla="*/ 385436 w 1948765"/>
              <a:gd name="connsiteY67" fmla="*/ 2300749 h 2330245"/>
              <a:gd name="connsiteX68" fmla="*/ 429681 w 1948765"/>
              <a:gd name="connsiteY68" fmla="*/ 2330245 h 2330245"/>
              <a:gd name="connsiteX69" fmla="*/ 547668 w 1948765"/>
              <a:gd name="connsiteY69" fmla="*/ 2315497 h 2330245"/>
              <a:gd name="connsiteX70" fmla="*/ 724649 w 1948765"/>
              <a:gd name="connsiteY70" fmla="*/ 2300749 h 2330245"/>
              <a:gd name="connsiteX71" fmla="*/ 783642 w 1948765"/>
              <a:gd name="connsiteY71" fmla="*/ 2286000 h 2330245"/>
              <a:gd name="connsiteX72" fmla="*/ 1019616 w 1948765"/>
              <a:gd name="connsiteY72" fmla="*/ 2241755 h 2330245"/>
              <a:gd name="connsiteX73" fmla="*/ 1108107 w 1948765"/>
              <a:gd name="connsiteY73" fmla="*/ 2212258 h 2330245"/>
              <a:gd name="connsiteX74" fmla="*/ 1196597 w 1948765"/>
              <a:gd name="connsiteY74" fmla="*/ 2168013 h 2330245"/>
              <a:gd name="connsiteX75" fmla="*/ 1285087 w 1948765"/>
              <a:gd name="connsiteY75" fmla="*/ 2109020 h 2330245"/>
              <a:gd name="connsiteX76" fmla="*/ 1373578 w 1948765"/>
              <a:gd name="connsiteY76" fmla="*/ 2050026 h 2330245"/>
              <a:gd name="connsiteX77" fmla="*/ 1462068 w 1948765"/>
              <a:gd name="connsiteY77" fmla="*/ 1991032 h 2330245"/>
              <a:gd name="connsiteX78" fmla="*/ 1535810 w 1948765"/>
              <a:gd name="connsiteY78" fmla="*/ 1902542 h 2330245"/>
              <a:gd name="connsiteX79" fmla="*/ 1594804 w 1948765"/>
              <a:gd name="connsiteY79" fmla="*/ 1814052 h 2330245"/>
              <a:gd name="connsiteX80" fmla="*/ 1624300 w 1948765"/>
              <a:gd name="connsiteY80" fmla="*/ 1769807 h 2330245"/>
              <a:gd name="connsiteX81" fmla="*/ 1668545 w 1948765"/>
              <a:gd name="connsiteY81" fmla="*/ 1681316 h 2330245"/>
              <a:gd name="connsiteX82" fmla="*/ 1727539 w 1948765"/>
              <a:gd name="connsiteY82" fmla="*/ 1548581 h 2330245"/>
              <a:gd name="connsiteX83" fmla="*/ 1771784 w 1948765"/>
              <a:gd name="connsiteY83" fmla="*/ 1504336 h 2330245"/>
              <a:gd name="connsiteX84" fmla="*/ 1816029 w 1948765"/>
              <a:gd name="connsiteY84" fmla="*/ 1401097 h 2330245"/>
              <a:gd name="connsiteX85" fmla="*/ 1860274 w 1948765"/>
              <a:gd name="connsiteY85" fmla="*/ 1253613 h 2330245"/>
              <a:gd name="connsiteX86" fmla="*/ 1904520 w 1948765"/>
              <a:gd name="connsiteY86" fmla="*/ 1165123 h 2330245"/>
              <a:gd name="connsiteX87" fmla="*/ 1919268 w 1948765"/>
              <a:gd name="connsiteY87" fmla="*/ 1032387 h 2330245"/>
              <a:gd name="connsiteX88" fmla="*/ 1948765 w 1948765"/>
              <a:gd name="connsiteY88" fmla="*/ 929149 h 2330245"/>
              <a:gd name="connsiteX89" fmla="*/ 1934016 w 1948765"/>
              <a:gd name="connsiteY89" fmla="*/ 516194 h 2330245"/>
              <a:gd name="connsiteX90" fmla="*/ 1919268 w 1948765"/>
              <a:gd name="connsiteY90" fmla="*/ 457200 h 2330245"/>
              <a:gd name="connsiteX91" fmla="*/ 1875023 w 1948765"/>
              <a:gd name="connsiteY91" fmla="*/ 427703 h 2330245"/>
              <a:gd name="connsiteX92" fmla="*/ 1830778 w 1948765"/>
              <a:gd name="connsiteY92" fmla="*/ 383458 h 2330245"/>
              <a:gd name="connsiteX93" fmla="*/ 1830778 w 1948765"/>
              <a:gd name="connsiteY93" fmla="*/ 383458 h 2330245"/>
              <a:gd name="connsiteX94" fmla="*/ 1816029 w 1948765"/>
              <a:gd name="connsiteY94" fmla="*/ 383458 h 2330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1948765" h="2330245">
                <a:moveTo>
                  <a:pt x="1845526" y="501445"/>
                </a:moveTo>
                <a:lnTo>
                  <a:pt x="1845526" y="501445"/>
                </a:lnTo>
                <a:cubicBezTo>
                  <a:pt x="1830778" y="462116"/>
                  <a:pt x="1829380" y="414679"/>
                  <a:pt x="1801281" y="383458"/>
                </a:cubicBezTo>
                <a:cubicBezTo>
                  <a:pt x="1780481" y="360347"/>
                  <a:pt x="1743279" y="360059"/>
                  <a:pt x="1712791" y="353961"/>
                </a:cubicBezTo>
                <a:cubicBezTo>
                  <a:pt x="1688210" y="349045"/>
                  <a:pt x="1663233" y="345809"/>
                  <a:pt x="1639049" y="339213"/>
                </a:cubicBezTo>
                <a:cubicBezTo>
                  <a:pt x="1609052" y="331032"/>
                  <a:pt x="1580055" y="319548"/>
                  <a:pt x="1550558" y="309716"/>
                </a:cubicBezTo>
                <a:lnTo>
                  <a:pt x="1506313" y="294968"/>
                </a:lnTo>
                <a:lnTo>
                  <a:pt x="1373578" y="250723"/>
                </a:lnTo>
                <a:lnTo>
                  <a:pt x="1329333" y="235974"/>
                </a:lnTo>
                <a:lnTo>
                  <a:pt x="1285087" y="221226"/>
                </a:lnTo>
                <a:cubicBezTo>
                  <a:pt x="1255590" y="201561"/>
                  <a:pt x="1230229" y="173442"/>
                  <a:pt x="1196597" y="162232"/>
                </a:cubicBezTo>
                <a:lnTo>
                  <a:pt x="1019616" y="103239"/>
                </a:lnTo>
                <a:lnTo>
                  <a:pt x="931126" y="73742"/>
                </a:lnTo>
                <a:lnTo>
                  <a:pt x="886881" y="58994"/>
                </a:lnTo>
                <a:cubicBezTo>
                  <a:pt x="872133" y="49162"/>
                  <a:pt x="858834" y="36696"/>
                  <a:pt x="842636" y="29497"/>
                </a:cubicBezTo>
                <a:cubicBezTo>
                  <a:pt x="814223" y="16869"/>
                  <a:pt x="754145" y="0"/>
                  <a:pt x="754145" y="0"/>
                </a:cubicBezTo>
                <a:cubicBezTo>
                  <a:pt x="547668" y="4916"/>
                  <a:pt x="341045" y="5579"/>
                  <a:pt x="134713" y="14749"/>
                </a:cubicBezTo>
                <a:cubicBezTo>
                  <a:pt x="119182" y="15439"/>
                  <a:pt x="104373" y="22545"/>
                  <a:pt x="90468" y="29497"/>
                </a:cubicBezTo>
                <a:cubicBezTo>
                  <a:pt x="74614" y="37424"/>
                  <a:pt x="60971" y="49162"/>
                  <a:pt x="46223" y="58994"/>
                </a:cubicBezTo>
                <a:cubicBezTo>
                  <a:pt x="23816" y="126211"/>
                  <a:pt x="25458" y="98286"/>
                  <a:pt x="46223" y="191729"/>
                </a:cubicBezTo>
                <a:cubicBezTo>
                  <a:pt x="49595" y="206905"/>
                  <a:pt x="48321" y="226938"/>
                  <a:pt x="60971" y="235974"/>
                </a:cubicBezTo>
                <a:cubicBezTo>
                  <a:pt x="86272" y="254046"/>
                  <a:pt x="149462" y="265471"/>
                  <a:pt x="149462" y="265471"/>
                </a:cubicBezTo>
                <a:cubicBezTo>
                  <a:pt x="247651" y="363660"/>
                  <a:pt x="141906" y="271106"/>
                  <a:pt x="237952" y="324465"/>
                </a:cubicBezTo>
                <a:cubicBezTo>
                  <a:pt x="268941" y="341681"/>
                  <a:pt x="292811" y="372248"/>
                  <a:pt x="326442" y="383458"/>
                </a:cubicBezTo>
                <a:cubicBezTo>
                  <a:pt x="355939" y="393290"/>
                  <a:pt x="384769" y="405414"/>
                  <a:pt x="414933" y="412955"/>
                </a:cubicBezTo>
                <a:cubicBezTo>
                  <a:pt x="434597" y="417871"/>
                  <a:pt x="454511" y="421879"/>
                  <a:pt x="473926" y="427703"/>
                </a:cubicBezTo>
                <a:cubicBezTo>
                  <a:pt x="503707" y="436637"/>
                  <a:pt x="532919" y="447368"/>
                  <a:pt x="562416" y="457200"/>
                </a:cubicBezTo>
                <a:cubicBezTo>
                  <a:pt x="723782" y="510989"/>
                  <a:pt x="479366" y="425205"/>
                  <a:pt x="650907" y="501445"/>
                </a:cubicBezTo>
                <a:cubicBezTo>
                  <a:pt x="679319" y="514073"/>
                  <a:pt x="709900" y="521110"/>
                  <a:pt x="739397" y="530942"/>
                </a:cubicBezTo>
                <a:lnTo>
                  <a:pt x="783642" y="545690"/>
                </a:lnTo>
                <a:cubicBezTo>
                  <a:pt x="813139" y="565355"/>
                  <a:pt x="852469" y="575187"/>
                  <a:pt x="872133" y="604684"/>
                </a:cubicBezTo>
                <a:cubicBezTo>
                  <a:pt x="911461" y="663677"/>
                  <a:pt x="886881" y="639097"/>
                  <a:pt x="945874" y="678426"/>
                </a:cubicBezTo>
                <a:cubicBezTo>
                  <a:pt x="955706" y="707923"/>
                  <a:pt x="979768" y="736136"/>
                  <a:pt x="975371" y="766916"/>
                </a:cubicBezTo>
                <a:cubicBezTo>
                  <a:pt x="974866" y="770454"/>
                  <a:pt x="954944" y="953881"/>
                  <a:pt x="931126" y="958645"/>
                </a:cubicBezTo>
                <a:cubicBezTo>
                  <a:pt x="906545" y="963561"/>
                  <a:pt x="881703" y="967314"/>
                  <a:pt x="857384" y="973394"/>
                </a:cubicBezTo>
                <a:cubicBezTo>
                  <a:pt x="842302" y="977165"/>
                  <a:pt x="828667" y="987385"/>
                  <a:pt x="813139" y="988142"/>
                </a:cubicBezTo>
                <a:cubicBezTo>
                  <a:pt x="626483" y="997247"/>
                  <a:pt x="439513" y="997974"/>
                  <a:pt x="252700" y="1002890"/>
                </a:cubicBezTo>
                <a:cubicBezTo>
                  <a:pt x="226689" y="1006142"/>
                  <a:pt x="115842" y="1015192"/>
                  <a:pt x="75720" y="1032387"/>
                </a:cubicBezTo>
                <a:cubicBezTo>
                  <a:pt x="59428" y="1039369"/>
                  <a:pt x="46223" y="1052052"/>
                  <a:pt x="31474" y="1061884"/>
                </a:cubicBezTo>
                <a:cubicBezTo>
                  <a:pt x="21642" y="1091381"/>
                  <a:pt x="-7854" y="1120877"/>
                  <a:pt x="1978" y="1150374"/>
                </a:cubicBezTo>
                <a:cubicBezTo>
                  <a:pt x="37348" y="1256488"/>
                  <a:pt x="-5574" y="1123946"/>
                  <a:pt x="31474" y="1253613"/>
                </a:cubicBezTo>
                <a:cubicBezTo>
                  <a:pt x="35745" y="1268561"/>
                  <a:pt x="35230" y="1286865"/>
                  <a:pt x="46223" y="1297858"/>
                </a:cubicBezTo>
                <a:cubicBezTo>
                  <a:pt x="57216" y="1308851"/>
                  <a:pt x="75720" y="1307691"/>
                  <a:pt x="90468" y="1312607"/>
                </a:cubicBezTo>
                <a:cubicBezTo>
                  <a:pt x="95384" y="1327355"/>
                  <a:pt x="92566" y="1347816"/>
                  <a:pt x="105216" y="1356852"/>
                </a:cubicBezTo>
                <a:cubicBezTo>
                  <a:pt x="130517" y="1374924"/>
                  <a:pt x="167836" y="1369102"/>
                  <a:pt x="193707" y="1386349"/>
                </a:cubicBezTo>
                <a:cubicBezTo>
                  <a:pt x="208455" y="1396181"/>
                  <a:pt x="221755" y="1408646"/>
                  <a:pt x="237952" y="1415845"/>
                </a:cubicBezTo>
                <a:cubicBezTo>
                  <a:pt x="266364" y="1428473"/>
                  <a:pt x="326442" y="1445342"/>
                  <a:pt x="326442" y="1445342"/>
                </a:cubicBezTo>
                <a:cubicBezTo>
                  <a:pt x="453241" y="1529876"/>
                  <a:pt x="292811" y="1428527"/>
                  <a:pt x="414933" y="1489587"/>
                </a:cubicBezTo>
                <a:cubicBezTo>
                  <a:pt x="430787" y="1497514"/>
                  <a:pt x="442980" y="1511885"/>
                  <a:pt x="459178" y="1519084"/>
                </a:cubicBezTo>
                <a:cubicBezTo>
                  <a:pt x="544391" y="1556957"/>
                  <a:pt x="571921" y="1546834"/>
                  <a:pt x="665655" y="1578078"/>
                </a:cubicBezTo>
                <a:lnTo>
                  <a:pt x="709900" y="1592826"/>
                </a:lnTo>
                <a:cubicBezTo>
                  <a:pt x="750263" y="1619735"/>
                  <a:pt x="762943" y="1619995"/>
                  <a:pt x="783642" y="1666568"/>
                </a:cubicBezTo>
                <a:cubicBezTo>
                  <a:pt x="796270" y="1694980"/>
                  <a:pt x="813139" y="1755058"/>
                  <a:pt x="813139" y="1755058"/>
                </a:cubicBezTo>
                <a:cubicBezTo>
                  <a:pt x="803307" y="1769806"/>
                  <a:pt x="799032" y="1790509"/>
                  <a:pt x="783642" y="1799303"/>
                </a:cubicBezTo>
                <a:cubicBezTo>
                  <a:pt x="761877" y="1811740"/>
                  <a:pt x="734219" y="1807972"/>
                  <a:pt x="709900" y="1814052"/>
                </a:cubicBezTo>
                <a:cubicBezTo>
                  <a:pt x="694818" y="1817823"/>
                  <a:pt x="680990" y="1826244"/>
                  <a:pt x="665655" y="1828800"/>
                </a:cubicBezTo>
                <a:cubicBezTo>
                  <a:pt x="621743" y="1836119"/>
                  <a:pt x="576990" y="1837253"/>
                  <a:pt x="532920" y="1843549"/>
                </a:cubicBezTo>
                <a:cubicBezTo>
                  <a:pt x="502510" y="1847893"/>
                  <a:pt x="432386" y="1863844"/>
                  <a:pt x="400184" y="1873045"/>
                </a:cubicBezTo>
                <a:cubicBezTo>
                  <a:pt x="385236" y="1877316"/>
                  <a:pt x="371021" y="1884023"/>
                  <a:pt x="355939" y="1887794"/>
                </a:cubicBezTo>
                <a:cubicBezTo>
                  <a:pt x="331620" y="1893874"/>
                  <a:pt x="306668" y="1897104"/>
                  <a:pt x="282197" y="1902542"/>
                </a:cubicBezTo>
                <a:cubicBezTo>
                  <a:pt x="150181" y="1931878"/>
                  <a:pt x="308129" y="1903135"/>
                  <a:pt x="134713" y="1932039"/>
                </a:cubicBezTo>
                <a:cubicBezTo>
                  <a:pt x="124881" y="1946787"/>
                  <a:pt x="108130" y="1958800"/>
                  <a:pt x="105216" y="1976284"/>
                </a:cubicBezTo>
                <a:cubicBezTo>
                  <a:pt x="101145" y="2000708"/>
                  <a:pt x="139190" y="2049366"/>
                  <a:pt x="149462" y="2064774"/>
                </a:cubicBezTo>
                <a:cubicBezTo>
                  <a:pt x="186530" y="2175984"/>
                  <a:pt x="132216" y="2043220"/>
                  <a:pt x="208455" y="2138516"/>
                </a:cubicBezTo>
                <a:cubicBezTo>
                  <a:pt x="218167" y="2150655"/>
                  <a:pt x="212211" y="2171768"/>
                  <a:pt x="223204" y="2182761"/>
                </a:cubicBezTo>
                <a:cubicBezTo>
                  <a:pt x="248271" y="2207828"/>
                  <a:pt x="311694" y="2241755"/>
                  <a:pt x="311694" y="2241755"/>
                </a:cubicBezTo>
                <a:cubicBezTo>
                  <a:pt x="321526" y="2256503"/>
                  <a:pt x="327350" y="2274927"/>
                  <a:pt x="341191" y="2286000"/>
                </a:cubicBezTo>
                <a:cubicBezTo>
                  <a:pt x="353330" y="2295712"/>
                  <a:pt x="371531" y="2293797"/>
                  <a:pt x="385436" y="2300749"/>
                </a:cubicBezTo>
                <a:cubicBezTo>
                  <a:pt x="401290" y="2308676"/>
                  <a:pt x="414933" y="2320413"/>
                  <a:pt x="429681" y="2330245"/>
                </a:cubicBezTo>
                <a:cubicBezTo>
                  <a:pt x="469010" y="2325329"/>
                  <a:pt x="508230" y="2319441"/>
                  <a:pt x="547668" y="2315497"/>
                </a:cubicBezTo>
                <a:cubicBezTo>
                  <a:pt x="606572" y="2309607"/>
                  <a:pt x="665908" y="2308092"/>
                  <a:pt x="724649" y="2300749"/>
                </a:cubicBezTo>
                <a:cubicBezTo>
                  <a:pt x="744762" y="2298235"/>
                  <a:pt x="763720" y="2289736"/>
                  <a:pt x="783642" y="2286000"/>
                </a:cubicBezTo>
                <a:cubicBezTo>
                  <a:pt x="863633" y="2271001"/>
                  <a:pt x="942248" y="2264965"/>
                  <a:pt x="1019616" y="2241755"/>
                </a:cubicBezTo>
                <a:cubicBezTo>
                  <a:pt x="1049397" y="2232821"/>
                  <a:pt x="1082237" y="2229505"/>
                  <a:pt x="1108107" y="2212258"/>
                </a:cubicBezTo>
                <a:cubicBezTo>
                  <a:pt x="1165287" y="2174138"/>
                  <a:pt x="1135536" y="2188366"/>
                  <a:pt x="1196597" y="2168013"/>
                </a:cubicBezTo>
                <a:cubicBezTo>
                  <a:pt x="1337745" y="2026865"/>
                  <a:pt x="1157022" y="2194397"/>
                  <a:pt x="1285087" y="2109020"/>
                </a:cubicBezTo>
                <a:cubicBezTo>
                  <a:pt x="1395563" y="2035369"/>
                  <a:pt x="1268375" y="2085093"/>
                  <a:pt x="1373578" y="2050026"/>
                </a:cubicBezTo>
                <a:cubicBezTo>
                  <a:pt x="1403075" y="2030361"/>
                  <a:pt x="1442403" y="2020529"/>
                  <a:pt x="1462068" y="1991032"/>
                </a:cubicBezTo>
                <a:cubicBezTo>
                  <a:pt x="1567472" y="1832927"/>
                  <a:pt x="1403325" y="2072878"/>
                  <a:pt x="1535810" y="1902542"/>
                </a:cubicBezTo>
                <a:cubicBezTo>
                  <a:pt x="1557575" y="1874559"/>
                  <a:pt x="1575139" y="1843549"/>
                  <a:pt x="1594804" y="1814052"/>
                </a:cubicBezTo>
                <a:cubicBezTo>
                  <a:pt x="1604636" y="1799304"/>
                  <a:pt x="1618695" y="1786623"/>
                  <a:pt x="1624300" y="1769807"/>
                </a:cubicBezTo>
                <a:cubicBezTo>
                  <a:pt x="1678091" y="1608438"/>
                  <a:pt x="1592303" y="1852862"/>
                  <a:pt x="1668545" y="1681316"/>
                </a:cubicBezTo>
                <a:cubicBezTo>
                  <a:pt x="1705293" y="1598633"/>
                  <a:pt x="1679857" y="1605799"/>
                  <a:pt x="1727539" y="1548581"/>
                </a:cubicBezTo>
                <a:cubicBezTo>
                  <a:pt x="1740892" y="1532558"/>
                  <a:pt x="1757036" y="1519084"/>
                  <a:pt x="1771784" y="1504336"/>
                </a:cubicBezTo>
                <a:cubicBezTo>
                  <a:pt x="1814128" y="1334966"/>
                  <a:pt x="1754918" y="1543690"/>
                  <a:pt x="1816029" y="1401097"/>
                </a:cubicBezTo>
                <a:cubicBezTo>
                  <a:pt x="1840759" y="1343394"/>
                  <a:pt x="1820626" y="1313084"/>
                  <a:pt x="1860274" y="1253613"/>
                </a:cubicBezTo>
                <a:cubicBezTo>
                  <a:pt x="1898395" y="1196433"/>
                  <a:pt x="1884166" y="1226184"/>
                  <a:pt x="1904520" y="1165123"/>
                </a:cubicBezTo>
                <a:cubicBezTo>
                  <a:pt x="1909436" y="1120878"/>
                  <a:pt x="1912499" y="1076387"/>
                  <a:pt x="1919268" y="1032387"/>
                </a:cubicBezTo>
                <a:cubicBezTo>
                  <a:pt x="1924560" y="997991"/>
                  <a:pt x="1937751" y="962191"/>
                  <a:pt x="1948765" y="929149"/>
                </a:cubicBezTo>
                <a:cubicBezTo>
                  <a:pt x="1943849" y="791497"/>
                  <a:pt x="1942608" y="653665"/>
                  <a:pt x="1934016" y="516194"/>
                </a:cubicBezTo>
                <a:cubicBezTo>
                  <a:pt x="1932752" y="495964"/>
                  <a:pt x="1930512" y="474066"/>
                  <a:pt x="1919268" y="457200"/>
                </a:cubicBezTo>
                <a:cubicBezTo>
                  <a:pt x="1909436" y="442452"/>
                  <a:pt x="1889771" y="437535"/>
                  <a:pt x="1875023" y="427703"/>
                </a:cubicBezTo>
                <a:cubicBezTo>
                  <a:pt x="1842799" y="379368"/>
                  <a:pt x="1863251" y="383458"/>
                  <a:pt x="1830778" y="383458"/>
                </a:cubicBezTo>
                <a:lnTo>
                  <a:pt x="1830778" y="383458"/>
                </a:lnTo>
                <a:lnTo>
                  <a:pt x="1816029" y="383458"/>
                </a:lnTo>
              </a:path>
            </a:pathLst>
          </a:cu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727294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a-ES" dirty="0" smtClean="0"/>
              <a:t>Prediccions i induccions.</a:t>
            </a:r>
            <a:br>
              <a:rPr lang="ca-ES" dirty="0" smtClean="0"/>
            </a:br>
            <a:r>
              <a:rPr lang="ca-ES" dirty="0" smtClean="0"/>
              <a:t>Ecosistema-Funció-Evolució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39552" y="1556792"/>
            <a:ext cx="8229600" cy="3201219"/>
          </a:xfrm>
        </p:spPr>
        <p:txBody>
          <a:bodyPr/>
          <a:lstStyle/>
          <a:p>
            <a:r>
              <a:rPr lang="ca-ES" dirty="0" smtClean="0"/>
              <a:t>Carbonífer</a:t>
            </a:r>
          </a:p>
          <a:p>
            <a:r>
              <a:rPr lang="ca-ES" dirty="0" smtClean="0"/>
              <a:t>Descobriment </a:t>
            </a:r>
            <a:r>
              <a:rPr lang="ca-ES" dirty="0" err="1" smtClean="0"/>
              <a:t>super</a:t>
            </a:r>
            <a:r>
              <a:rPr lang="ca-ES" dirty="0" smtClean="0"/>
              <a:t>-depredador</a:t>
            </a:r>
          </a:p>
          <a:p>
            <a:r>
              <a:rPr lang="ca-ES" dirty="0" smtClean="0"/>
              <a:t>Extrapolacions a partir del que sabem: dinosaures i rèptils.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037395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92696"/>
            <a:ext cx="8610800" cy="4551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7560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652" y="2060848"/>
            <a:ext cx="6999287" cy="3824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89633"/>
            <a:ext cx="7560840" cy="986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4844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84784"/>
            <a:ext cx="8671393" cy="4457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26782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/>
              <a:t>Pressions de selecció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a-ES" dirty="0" smtClean="0"/>
              <a:t>Climàtiques</a:t>
            </a:r>
          </a:p>
          <a:p>
            <a:r>
              <a:rPr lang="ca-ES" dirty="0" smtClean="0"/>
              <a:t>Biòtiques i Tròfiques (depredadors, competidors, paràsits, disponibilitat aliment...)</a:t>
            </a:r>
          </a:p>
          <a:p>
            <a:r>
              <a:rPr lang="ca-ES" dirty="0" smtClean="0"/>
              <a:t>Abiòtiques (contaminacions, llum, aigua...)</a:t>
            </a:r>
          </a:p>
          <a:p>
            <a:pPr marL="0" indent="0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552528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98840"/>
            <a:ext cx="8443704" cy="4334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18957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0688"/>
            <a:ext cx="8628750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20361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719" y="692696"/>
            <a:ext cx="8838906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69469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6672"/>
            <a:ext cx="8358295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947206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93</Words>
  <Application>Microsoft Office PowerPoint</Application>
  <PresentationFormat>Presentación en pantalla (4:3)</PresentationFormat>
  <Paragraphs>21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4" baseType="lpstr">
      <vt:lpstr>Tema de Office</vt:lpstr>
      <vt:lpstr>Caminalcules</vt:lpstr>
      <vt:lpstr>Presentación de PowerPoint</vt:lpstr>
      <vt:lpstr>Presentación de PowerPoint</vt:lpstr>
      <vt:lpstr>Presentación de PowerPoint</vt:lpstr>
      <vt:lpstr>Pressions de selecció</vt:lpstr>
      <vt:lpstr>Presentación de PowerPoint</vt:lpstr>
      <vt:lpstr>Presentación de PowerPoint</vt:lpstr>
      <vt:lpstr>Presentación de PowerPoint</vt:lpstr>
      <vt:lpstr>Presentación de PowerPoint</vt:lpstr>
      <vt:lpstr>Coevolució</vt:lpstr>
      <vt:lpstr>Fenòmens evolutius</vt:lpstr>
      <vt:lpstr>Presentación de PowerPoint</vt:lpstr>
      <vt:lpstr>Prediccions i induccions. Ecosistema-Funció-Evolució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Caminalcules</dc:title>
  <dc:creator>jORDI dOMÈNECH</dc:creator>
  <cp:lastModifiedBy>jORDI dOMÈNECH</cp:lastModifiedBy>
  <cp:revision>15</cp:revision>
  <dcterms:created xsi:type="dcterms:W3CDTF">2020-12-19T09:59:19Z</dcterms:created>
  <dcterms:modified xsi:type="dcterms:W3CDTF">2021-02-04T10:22:23Z</dcterms:modified>
</cp:coreProperties>
</file>