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59" r:id="rId6"/>
    <p:sldId id="260" r:id="rId7"/>
    <p:sldId id="267" r:id="rId8"/>
    <p:sldId id="261" r:id="rId9"/>
    <p:sldId id="268" r:id="rId10"/>
    <p:sldId id="262" r:id="rId11"/>
    <p:sldId id="266" r:id="rId12"/>
    <p:sldId id="263" r:id="rId13"/>
    <p:sldId id="269" r:id="rId14"/>
    <p:sldId id="25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02/02/2021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ca-ES" dirty="0" err="1" smtClean="0"/>
              <a:t>Caminalcules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924944"/>
            <a:ext cx="6400800" cy="1752600"/>
          </a:xfrm>
        </p:spPr>
        <p:txBody>
          <a:bodyPr/>
          <a:lstStyle/>
          <a:p>
            <a:r>
              <a:rPr lang="ca-ES" dirty="0" smtClean="0"/>
              <a:t>Presentació 2: Les proves de </a:t>
            </a:r>
            <a:r>
              <a:rPr lang="ca-ES" dirty="0" smtClean="0"/>
              <a:t>l’evolució i la representació filogenètica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356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biogeogràfiques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72200" y="1412776"/>
            <a:ext cx="2314600" cy="45365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dirty="0"/>
              <a:t>Es basen en la </a:t>
            </a:r>
            <a:r>
              <a:rPr lang="es-ES" dirty="0" err="1"/>
              <a:t>distribució</a:t>
            </a:r>
            <a:r>
              <a:rPr lang="es-ES" dirty="0"/>
              <a:t> </a:t>
            </a:r>
            <a:r>
              <a:rPr lang="es-ES" dirty="0" err="1"/>
              <a:t>geogràfica</a:t>
            </a:r>
            <a:r>
              <a:rPr lang="es-ES" dirty="0"/>
              <a:t> de les </a:t>
            </a:r>
            <a:r>
              <a:rPr lang="es-ES" dirty="0" err="1"/>
              <a:t>espècies</a:t>
            </a:r>
            <a:r>
              <a:rPr lang="es-ES" dirty="0"/>
              <a:t>. </a:t>
            </a:r>
            <a:r>
              <a:rPr lang="es-ES" dirty="0" err="1"/>
              <a:t>Quan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allunyades</a:t>
            </a:r>
            <a:r>
              <a:rPr lang="es-ES" dirty="0"/>
              <a:t> o </a:t>
            </a:r>
            <a:r>
              <a:rPr lang="es-ES" dirty="0" err="1"/>
              <a:t>aïllades</a:t>
            </a:r>
            <a:r>
              <a:rPr lang="es-ES" dirty="0"/>
              <a:t> </a:t>
            </a:r>
            <a:r>
              <a:rPr lang="es-ES" dirty="0" err="1"/>
              <a:t>estan</a:t>
            </a:r>
            <a:r>
              <a:rPr lang="es-ES" dirty="0"/>
              <a:t> </a:t>
            </a:r>
            <a:r>
              <a:rPr lang="es-ES" dirty="0" err="1"/>
              <a:t>dues</a:t>
            </a:r>
            <a:r>
              <a:rPr lang="es-ES" dirty="0"/>
              <a:t> </a:t>
            </a:r>
            <a:r>
              <a:rPr lang="es-ES" dirty="0" err="1"/>
              <a:t>zones</a:t>
            </a:r>
            <a:r>
              <a:rPr lang="es-ES" dirty="0"/>
              <a:t>,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diferències</a:t>
            </a:r>
            <a:r>
              <a:rPr lang="es-ES" dirty="0"/>
              <a:t> presenten la </a:t>
            </a:r>
            <a:r>
              <a:rPr lang="es-ES" dirty="0" err="1"/>
              <a:t>seva</a:t>
            </a:r>
            <a:r>
              <a:rPr lang="es-ES" dirty="0"/>
              <a:t> flora i la </a:t>
            </a:r>
            <a:r>
              <a:rPr lang="es-ES" dirty="0" err="1"/>
              <a:t>seva</a:t>
            </a:r>
            <a:r>
              <a:rPr lang="es-ES" dirty="0"/>
              <a:t> fauna. </a:t>
            </a:r>
            <a:r>
              <a:rPr lang="es-ES" dirty="0" err="1"/>
              <a:t>L’existència</a:t>
            </a:r>
            <a:r>
              <a:rPr lang="es-ES" dirty="0"/>
              <a:t> de </a:t>
            </a:r>
            <a:r>
              <a:rPr lang="es-ES" dirty="0" err="1"/>
              <a:t>tantes</a:t>
            </a:r>
            <a:r>
              <a:rPr lang="es-ES" dirty="0"/>
              <a:t> </a:t>
            </a:r>
            <a:r>
              <a:rPr lang="es-ES" dirty="0" err="1"/>
              <a:t>espècies</a:t>
            </a:r>
            <a:r>
              <a:rPr lang="es-ES" dirty="0"/>
              <a:t> de </a:t>
            </a:r>
            <a:r>
              <a:rPr lang="es-ES" dirty="0" err="1"/>
              <a:t>pinsans</a:t>
            </a:r>
            <a:r>
              <a:rPr lang="es-ES" dirty="0"/>
              <a:t> en les </a:t>
            </a:r>
            <a:r>
              <a:rPr lang="es-ES" dirty="0" err="1"/>
              <a:t>illes</a:t>
            </a:r>
            <a:r>
              <a:rPr lang="es-ES" dirty="0"/>
              <a:t> </a:t>
            </a:r>
            <a:r>
              <a:rPr lang="es-ES" dirty="0" err="1"/>
              <a:t>Galàpagos</a:t>
            </a:r>
            <a:r>
              <a:rPr lang="es-ES" dirty="0"/>
              <a:t> </a:t>
            </a:r>
            <a:r>
              <a:rPr lang="es-ES" dirty="0" err="1"/>
              <a:t>s’explica</a:t>
            </a:r>
            <a:r>
              <a:rPr lang="es-ES" dirty="0"/>
              <a:t> </a:t>
            </a:r>
            <a:r>
              <a:rPr lang="es-ES" dirty="0" err="1"/>
              <a:t>millor</a:t>
            </a:r>
            <a:r>
              <a:rPr lang="es-ES" dirty="0"/>
              <a:t> si </a:t>
            </a:r>
            <a:r>
              <a:rPr lang="es-ES" dirty="0" err="1"/>
              <a:t>s’accepta</a:t>
            </a:r>
            <a:r>
              <a:rPr lang="es-ES" dirty="0"/>
              <a:t> que totes </a:t>
            </a:r>
            <a:r>
              <a:rPr lang="es-ES" dirty="0" err="1"/>
              <a:t>procedeixen</a:t>
            </a:r>
            <a:r>
              <a:rPr lang="es-ES" dirty="0"/>
              <a:t> </a:t>
            </a:r>
            <a:r>
              <a:rPr lang="es-ES" dirty="0" err="1"/>
              <a:t>d’una</a:t>
            </a:r>
            <a:r>
              <a:rPr lang="es-ES" dirty="0"/>
              <a:t> </a:t>
            </a:r>
            <a:r>
              <a:rPr lang="es-ES" dirty="0" err="1"/>
              <a:t>espècie</a:t>
            </a:r>
            <a:r>
              <a:rPr lang="es-ES" dirty="0"/>
              <a:t> que va </a:t>
            </a:r>
            <a:r>
              <a:rPr lang="es-ES" dirty="0" err="1"/>
              <a:t>colonitzar</a:t>
            </a:r>
            <a:r>
              <a:rPr lang="es-ES" dirty="0"/>
              <a:t> </a:t>
            </a:r>
            <a:r>
              <a:rPr lang="es-ES" dirty="0" err="1"/>
              <a:t>tot</a:t>
            </a:r>
            <a:r>
              <a:rPr lang="es-ES" dirty="0"/>
              <a:t> </a:t>
            </a:r>
            <a:r>
              <a:rPr lang="es-ES" dirty="0" err="1"/>
              <a:t>aquest</a:t>
            </a:r>
            <a:r>
              <a:rPr lang="es-ES" dirty="0"/>
              <a:t> </a:t>
            </a:r>
            <a:r>
              <a:rPr lang="es-ES" dirty="0" err="1"/>
              <a:t>arxipèlag</a:t>
            </a:r>
            <a:r>
              <a:rPr lang="es-ES" dirty="0"/>
              <a:t>, </a:t>
            </a:r>
            <a:r>
              <a:rPr lang="es-ES" dirty="0" err="1"/>
              <a:t>després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seus</a:t>
            </a:r>
            <a:r>
              <a:rPr lang="es-ES" dirty="0"/>
              <a:t> </a:t>
            </a:r>
            <a:r>
              <a:rPr lang="es-ES" dirty="0" err="1"/>
              <a:t>descendents</a:t>
            </a:r>
            <a:r>
              <a:rPr lang="es-ES" dirty="0"/>
              <a:t> van quedar </a:t>
            </a:r>
            <a:r>
              <a:rPr lang="es-ES" dirty="0" err="1"/>
              <a:t>gairé</a:t>
            </a:r>
            <a:r>
              <a:rPr lang="es-ES" dirty="0"/>
              <a:t> </a:t>
            </a:r>
            <a:r>
              <a:rPr lang="es-ES" dirty="0" err="1"/>
              <a:t>bé</a:t>
            </a:r>
            <a:r>
              <a:rPr lang="es-ES" dirty="0"/>
              <a:t> </a:t>
            </a:r>
            <a:r>
              <a:rPr lang="es-ES" dirty="0" err="1"/>
              <a:t>aïllats</a:t>
            </a:r>
            <a:r>
              <a:rPr lang="es-ES" dirty="0"/>
              <a:t> (</a:t>
            </a:r>
            <a:r>
              <a:rPr lang="es-ES" dirty="0" err="1" smtClean="0"/>
              <a:t>insularitat</a:t>
            </a:r>
            <a:r>
              <a:rPr lang="es-ES" dirty="0"/>
              <a:t>) i es van diversificar </a:t>
            </a:r>
            <a:r>
              <a:rPr lang="es-ES" dirty="0" err="1"/>
              <a:t>segons</a:t>
            </a:r>
            <a:r>
              <a:rPr lang="es-ES" dirty="0"/>
              <a:t> la forma </a:t>
            </a:r>
            <a:r>
              <a:rPr lang="es-ES" dirty="0" err="1"/>
              <a:t>d’obtenir</a:t>
            </a:r>
            <a:r>
              <a:rPr lang="es-ES" dirty="0"/>
              <a:t> </a:t>
            </a:r>
            <a:r>
              <a:rPr lang="es-ES" dirty="0" err="1"/>
              <a:t>l’aliment</a:t>
            </a:r>
            <a:r>
              <a:rPr lang="es-ES" dirty="0"/>
              <a:t> (</a:t>
            </a:r>
            <a:r>
              <a:rPr lang="es-ES" dirty="0" err="1"/>
              <a:t>radiació</a:t>
            </a:r>
            <a:r>
              <a:rPr lang="es-ES" dirty="0"/>
              <a:t> adaptativa). </a:t>
            </a:r>
            <a:r>
              <a:rPr lang="es-ES" dirty="0" err="1"/>
              <a:t>Així</a:t>
            </a:r>
            <a:r>
              <a:rPr lang="es-ES" dirty="0"/>
              <a:t> cada zona </a:t>
            </a:r>
            <a:r>
              <a:rPr lang="es-ES" dirty="0" err="1"/>
              <a:t>aïllada</a:t>
            </a:r>
            <a:r>
              <a:rPr lang="es-ES" dirty="0"/>
              <a:t> va arribar a </a:t>
            </a:r>
            <a:r>
              <a:rPr lang="es-ES" dirty="0" err="1"/>
              <a:t>tenir</a:t>
            </a:r>
            <a:r>
              <a:rPr lang="es-ES" dirty="0"/>
              <a:t> </a:t>
            </a:r>
            <a:r>
              <a:rPr lang="es-ES" dirty="0" err="1"/>
              <a:t>espècies</a:t>
            </a:r>
            <a:r>
              <a:rPr lang="es-ES" dirty="0"/>
              <a:t> </a:t>
            </a:r>
            <a:r>
              <a:rPr lang="es-ES" dirty="0" err="1"/>
              <a:t>pròpies</a:t>
            </a:r>
            <a:r>
              <a:rPr lang="es-ES" dirty="0"/>
              <a:t> </a:t>
            </a:r>
            <a:r>
              <a:rPr lang="es-ES" b="1" dirty="0" err="1"/>
              <a:t>endemisme</a:t>
            </a:r>
            <a:r>
              <a:rPr lang="es-ES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586034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6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biogeogràfiques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91232" cy="513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2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taxonòmiques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dirty="0" err="1"/>
              <a:t>L’explicació</a:t>
            </a:r>
            <a:r>
              <a:rPr lang="es-ES" dirty="0"/>
              <a:t> de diversos </a:t>
            </a:r>
            <a:r>
              <a:rPr lang="es-ES" dirty="0" err="1"/>
              <a:t>nivells</a:t>
            </a:r>
            <a:r>
              <a:rPr lang="es-ES" dirty="0"/>
              <a:t> de </a:t>
            </a:r>
            <a:r>
              <a:rPr lang="es-ES" dirty="0" err="1"/>
              <a:t>semblança</a:t>
            </a:r>
            <a:r>
              <a:rPr lang="es-ES" dirty="0"/>
              <a:t> (</a:t>
            </a:r>
            <a:r>
              <a:rPr lang="es-ES" dirty="0" err="1"/>
              <a:t>categories</a:t>
            </a:r>
            <a:r>
              <a:rPr lang="es-ES" dirty="0"/>
              <a:t> </a:t>
            </a:r>
            <a:r>
              <a:rPr lang="es-ES" dirty="0" err="1"/>
              <a:t>taxonòmiques</a:t>
            </a:r>
            <a:r>
              <a:rPr lang="es-ES" dirty="0"/>
              <a:t>) queda </a:t>
            </a:r>
            <a:r>
              <a:rPr lang="es-ES" dirty="0" err="1"/>
              <a:t>més</a:t>
            </a:r>
            <a:r>
              <a:rPr lang="es-ES" dirty="0"/>
              <a:t> ben explicada per un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evolutiu</a:t>
            </a:r>
            <a:r>
              <a:rPr lang="es-ES" dirty="0"/>
              <a:t> que per una </a:t>
            </a:r>
            <a:r>
              <a:rPr lang="es-ES" dirty="0" err="1"/>
              <a:t>creació</a:t>
            </a:r>
            <a:r>
              <a:rPr lang="es-ES" dirty="0"/>
              <a:t> </a:t>
            </a:r>
            <a:r>
              <a:rPr lang="es-ES" dirty="0" err="1"/>
              <a:t>independent</a:t>
            </a:r>
            <a:r>
              <a:rPr lang="es-ES" dirty="0"/>
              <a:t> de cada </a:t>
            </a:r>
            <a:r>
              <a:rPr lang="es-ES" dirty="0" err="1"/>
              <a:t>espècie</a:t>
            </a:r>
            <a:r>
              <a:rPr lang="es-ES" dirty="0"/>
              <a:t>. Formes </a:t>
            </a:r>
            <a:r>
              <a:rPr lang="es-ES" dirty="0" err="1"/>
              <a:t>intermèdies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l’ornitorrinc</a:t>
            </a:r>
            <a:r>
              <a:rPr lang="es-ES" dirty="0"/>
              <a:t> queda </a:t>
            </a:r>
            <a:r>
              <a:rPr lang="es-ES" dirty="0" err="1"/>
              <a:t>més</a:t>
            </a:r>
            <a:r>
              <a:rPr lang="es-ES" dirty="0"/>
              <a:t> ben </a:t>
            </a:r>
            <a:r>
              <a:rPr lang="es-ES" dirty="0" err="1"/>
              <a:t>explicat</a:t>
            </a:r>
            <a:r>
              <a:rPr lang="es-ES" dirty="0"/>
              <a:t> per un </a:t>
            </a:r>
            <a:r>
              <a:rPr lang="es-ES" dirty="0" err="1"/>
              <a:t>procés</a:t>
            </a:r>
            <a:r>
              <a:rPr lang="es-ES" dirty="0"/>
              <a:t> </a:t>
            </a:r>
            <a:r>
              <a:rPr lang="es-ES" dirty="0" err="1"/>
              <a:t>d’evolució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rèptila</a:t>
            </a:r>
            <a:r>
              <a:rPr lang="es-ES" dirty="0"/>
              <a:t> </a:t>
            </a:r>
            <a:r>
              <a:rPr lang="es-ES" dirty="0" err="1"/>
              <a:t>fins</a:t>
            </a:r>
            <a:r>
              <a:rPr lang="es-ES" dirty="0"/>
              <a:t> </a:t>
            </a:r>
            <a:r>
              <a:rPr lang="es-ES" dirty="0" err="1"/>
              <a:t>als</a:t>
            </a:r>
            <a:r>
              <a:rPr lang="es-ES" dirty="0"/>
              <a:t> </a:t>
            </a:r>
            <a:r>
              <a:rPr lang="es-ES" dirty="0" err="1"/>
              <a:t>mamífers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3074" name="Picture 2" descr="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63444"/>
            <a:ext cx="4680520" cy="35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7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biotecnològiques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sz="2000" dirty="0" smtClean="0"/>
              <a:t>La selecció agrària que ha fet l’espècie humana provoca un canvi equivalent a una pressió evolutiva, és com un laboratori que mostra l’evolució. Per exemple, els tomàquets originalment no eren així. De fet, en italià s’anomenen “</a:t>
            </a:r>
            <a:r>
              <a:rPr lang="ca-ES" sz="2000" dirty="0" err="1" smtClean="0"/>
              <a:t>pomodoro</a:t>
            </a:r>
            <a:r>
              <a:rPr lang="ca-ES" sz="2000" dirty="0" smtClean="0"/>
              <a:t>”, que vol dir “pom d’or”, és a dir, groc, perquè els primers que es van portar d’Amèrica eren grocs.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59626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063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La representació de filogènies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1807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a-ES" dirty="0" smtClean="0"/>
              <a:t>Totes aquestes proves permeten proposar relacions evolutives entre espècies, que es poden representar com arbres filogenètics.</a:t>
            </a:r>
          </a:p>
          <a:p>
            <a:pPr marL="0" indent="0">
              <a:buNone/>
            </a:pPr>
            <a:r>
              <a:rPr lang="ca-ES" dirty="0" smtClean="0"/>
              <a:t>Per a </a:t>
            </a:r>
            <a:r>
              <a:rPr lang="ca-ES" dirty="0" err="1" smtClean="0"/>
              <a:t>construïr-los</a:t>
            </a:r>
            <a:r>
              <a:rPr lang="ca-ES" dirty="0" smtClean="0"/>
              <a:t>, cal ubicar cada espècimen en la seva antiguitat i després proposar les relacions evolutives (de quin antecessor ha evolucionat cada espècie)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1221"/>
            <a:ext cx="4968552" cy="3221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68914"/>
            <a:ext cx="2023240" cy="2404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017227" cy="1365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13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anatòmiques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46933"/>
            <a:ext cx="3666331" cy="283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67544" y="443711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Determinats òrgans que fan funcions similars tindrien un origen evolutiu comú (</a:t>
            </a:r>
            <a:r>
              <a:rPr lang="ca-ES" b="1" dirty="0" smtClean="0"/>
              <a:t>òrgans homòlegs</a:t>
            </a:r>
            <a:r>
              <a:rPr lang="ca-ES" dirty="0" smtClean="0"/>
              <a:t>), que es pot deduir en analitzar-ne la seva estructura (mateixos </a:t>
            </a:r>
            <a:r>
              <a:rPr lang="ca-ES" dirty="0" err="1" smtClean="0"/>
              <a:t>òssos</a:t>
            </a:r>
            <a:r>
              <a:rPr lang="ca-ES" dirty="0" smtClean="0"/>
              <a:t> de mides modificades, per exemple).</a:t>
            </a:r>
          </a:p>
          <a:p>
            <a:r>
              <a:rPr lang="ca-ES" dirty="0" smtClean="0"/>
              <a:t>També existirien </a:t>
            </a:r>
            <a:r>
              <a:rPr lang="ca-ES" b="1" dirty="0" smtClean="0"/>
              <a:t>òrgans anàlegs </a:t>
            </a:r>
            <a:r>
              <a:rPr lang="ca-ES" dirty="0" smtClean="0"/>
              <a:t>(de funcions similars, però origen diferent, com l’ala de mosca i la d’ocell). </a:t>
            </a:r>
            <a:endParaRPr lang="es-E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6830"/>
            <a:ext cx="4555033" cy="231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3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anatòmiques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465313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En els òrgans homòlegs, una mateixa estructura comuna de partida s’ha anat adaptant a diferents funcions, en </a:t>
            </a:r>
            <a:r>
              <a:rPr lang="ca-ES" b="1" dirty="0" smtClean="0"/>
              <a:t>divergència evolutiva</a:t>
            </a:r>
            <a:r>
              <a:rPr lang="ca-ES" dirty="0" smtClean="0"/>
              <a:t>, mentre que en els òrgans anàlegs, òrgans o estructures de diferents orígens han patit </a:t>
            </a:r>
            <a:r>
              <a:rPr lang="ca-ES" b="1" dirty="0" smtClean="0"/>
              <a:t>convergència evolutiva:</a:t>
            </a:r>
            <a:r>
              <a:rPr lang="ca-ES" dirty="0" smtClean="0"/>
              <a:t> s’han anat assemblant cada cop més.</a:t>
            </a:r>
            <a:endParaRPr lang="es-E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0674"/>
            <a:ext cx="4191297" cy="265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0" y="1654137"/>
            <a:ext cx="3910802" cy="288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89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anatòmiques</a:t>
            </a:r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552728" cy="425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5657671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Òrgans vestigials </a:t>
            </a:r>
            <a:r>
              <a:rPr lang="ca-ES" dirty="0"/>
              <a:t>(òrgans que antigament tenien una funció, però ja no la tenen avui en dia i van degenerant al llarg de les generacions, com </a:t>
            </a:r>
            <a:r>
              <a:rPr lang="ca-ES" dirty="0" err="1"/>
              <a:t>òssos</a:t>
            </a:r>
            <a:r>
              <a:rPr lang="ca-ES" dirty="0"/>
              <a:t> de la pelvis –per caminar- en animals aquàtics o l’apèndix, els queixals del seny o els ossos de la cua en humans</a:t>
            </a:r>
            <a:r>
              <a:rPr lang="ca-ES" dirty="0" smtClean="0"/>
              <a:t>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266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embriològiques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48956" cy="33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27584" y="508518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S’han</a:t>
            </a:r>
            <a:r>
              <a:rPr lang="es-ES" dirty="0"/>
              <a:t> </a:t>
            </a:r>
            <a:r>
              <a:rPr lang="es-ES" dirty="0" err="1"/>
              <a:t>descobert</a:t>
            </a:r>
            <a:r>
              <a:rPr lang="es-ES" dirty="0"/>
              <a:t> </a:t>
            </a:r>
            <a:r>
              <a:rPr lang="es-ES" dirty="0" err="1"/>
              <a:t>similituds</a:t>
            </a:r>
            <a:r>
              <a:rPr lang="es-ES" dirty="0"/>
              <a:t> entre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embrions</a:t>
            </a:r>
            <a:r>
              <a:rPr lang="es-ES" dirty="0"/>
              <a:t> de </a:t>
            </a:r>
            <a:r>
              <a:rPr lang="es-ES" dirty="0" err="1"/>
              <a:t>diferents</a:t>
            </a:r>
            <a:r>
              <a:rPr lang="es-ES" dirty="0"/>
              <a:t> </a:t>
            </a:r>
            <a:r>
              <a:rPr lang="es-ES" dirty="0" err="1"/>
              <a:t>tipus</a:t>
            </a:r>
            <a:r>
              <a:rPr lang="es-ES" dirty="0"/>
              <a:t> </a:t>
            </a:r>
            <a:r>
              <a:rPr lang="es-ES" dirty="0" err="1"/>
              <a:t>d’éssers</a:t>
            </a:r>
            <a:r>
              <a:rPr lang="es-ES" dirty="0"/>
              <a:t> </a:t>
            </a:r>
            <a:r>
              <a:rPr lang="es-ES" dirty="0" err="1"/>
              <a:t>vius</a:t>
            </a:r>
            <a:r>
              <a:rPr lang="es-ES" dirty="0"/>
              <a:t>, </a:t>
            </a:r>
            <a:r>
              <a:rPr lang="es-ES" dirty="0" err="1"/>
              <a:t>això</a:t>
            </a:r>
            <a:r>
              <a:rPr lang="es-ES" dirty="0"/>
              <a:t> </a:t>
            </a:r>
            <a:r>
              <a:rPr lang="es-ES" dirty="0" err="1"/>
              <a:t>s’explica</a:t>
            </a:r>
            <a:r>
              <a:rPr lang="es-ES" dirty="0"/>
              <a:t> </a:t>
            </a:r>
            <a:r>
              <a:rPr lang="es-ES" dirty="0" err="1"/>
              <a:t>millor</a:t>
            </a:r>
            <a:r>
              <a:rPr lang="es-ES" dirty="0"/>
              <a:t> </a:t>
            </a:r>
            <a:r>
              <a:rPr lang="es-ES" dirty="0" err="1"/>
              <a:t>acceptant</a:t>
            </a:r>
            <a:r>
              <a:rPr lang="es-ES" dirty="0"/>
              <a:t> que </a:t>
            </a:r>
            <a:r>
              <a:rPr lang="es-ES" dirty="0" err="1"/>
              <a:t>tenen</a:t>
            </a:r>
            <a:r>
              <a:rPr lang="es-ES" dirty="0"/>
              <a:t> </a:t>
            </a:r>
            <a:r>
              <a:rPr lang="es-ES" dirty="0" err="1"/>
              <a:t>avantpassats</a:t>
            </a:r>
            <a:r>
              <a:rPr lang="es-ES" dirty="0"/>
              <a:t> </a:t>
            </a:r>
            <a:r>
              <a:rPr lang="es-ES" dirty="0" err="1"/>
              <a:t>comuns</a:t>
            </a:r>
            <a:r>
              <a:rPr lang="es-ES" dirty="0"/>
              <a:t>. Haeckel va </a:t>
            </a:r>
            <a:r>
              <a:rPr lang="es-ES" dirty="0" err="1"/>
              <a:t>dir</a:t>
            </a:r>
            <a:r>
              <a:rPr lang="es-ES" dirty="0"/>
              <a:t> que </a:t>
            </a:r>
            <a:r>
              <a:rPr lang="es-ES" dirty="0" err="1"/>
              <a:t>l’</a:t>
            </a:r>
            <a:r>
              <a:rPr lang="es-ES" b="1" dirty="0" err="1"/>
              <a:t>ontogènia</a:t>
            </a:r>
            <a:r>
              <a:rPr lang="es-ES" dirty="0"/>
              <a:t> o </a:t>
            </a:r>
            <a:r>
              <a:rPr lang="es-ES" dirty="0" err="1"/>
              <a:t>desenvolupament</a:t>
            </a:r>
            <a:r>
              <a:rPr lang="es-ES" dirty="0"/>
              <a:t> </a:t>
            </a:r>
            <a:r>
              <a:rPr lang="es-ES" dirty="0" err="1"/>
              <a:t>embrionari</a:t>
            </a:r>
            <a:r>
              <a:rPr lang="es-ES" dirty="0"/>
              <a:t> </a:t>
            </a:r>
            <a:r>
              <a:rPr lang="es-ES" dirty="0" err="1"/>
              <a:t>és</a:t>
            </a:r>
            <a:r>
              <a:rPr lang="es-ES" dirty="0"/>
              <a:t> una </a:t>
            </a:r>
            <a:r>
              <a:rPr lang="es-ES" dirty="0" err="1"/>
              <a:t>recapitulació</a:t>
            </a:r>
            <a:r>
              <a:rPr lang="es-ES" dirty="0"/>
              <a:t> curta de la </a:t>
            </a:r>
            <a:r>
              <a:rPr lang="es-ES" b="1" dirty="0" err="1"/>
              <a:t>filogènia</a:t>
            </a:r>
            <a:r>
              <a:rPr lang="es-ES" dirty="0"/>
              <a:t> o </a:t>
            </a:r>
            <a:r>
              <a:rPr lang="es-ES" dirty="0" err="1"/>
              <a:t>seqüència</a:t>
            </a:r>
            <a:r>
              <a:rPr lang="es-ES" dirty="0"/>
              <a:t> </a:t>
            </a:r>
            <a:r>
              <a:rPr lang="es-ES" dirty="0" err="1"/>
              <a:t>d’espècies</a:t>
            </a:r>
            <a:r>
              <a:rPr lang="es-ES" dirty="0"/>
              <a:t> </a:t>
            </a:r>
            <a:r>
              <a:rPr lang="es-ES" dirty="0" err="1"/>
              <a:t>antecessores</a:t>
            </a:r>
            <a:r>
              <a:rPr lang="es-ES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365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bioquímiques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82495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a-ES" dirty="0" smtClean="0"/>
              <a:t>Analitzant marcadors bioquímics (seqüència de proteïnes o d’àcids nucleics-ADN), es veuen </a:t>
            </a:r>
            <a:r>
              <a:rPr lang="ca-ES" dirty="0" err="1" smtClean="0"/>
              <a:t>similaritats</a:t>
            </a:r>
            <a:r>
              <a:rPr lang="ca-ES" dirty="0" smtClean="0"/>
              <a:t> que es poden explicar per orígens comuns.</a:t>
            </a:r>
            <a:endParaRPr lang="es-ES" dirty="0"/>
          </a:p>
        </p:txBody>
      </p:sp>
      <p:pic>
        <p:nvPicPr>
          <p:cNvPr id="10242" name="Picture 2" descr="EVOLUCIÓ: proves bioquímiques i molecul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10" y="1196752"/>
            <a:ext cx="7272808" cy="430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68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paleontològiques</a:t>
            </a:r>
            <a:endParaRPr lang="es-ES" dirty="0"/>
          </a:p>
        </p:txBody>
      </p:sp>
      <p:pic>
        <p:nvPicPr>
          <p:cNvPr id="9220" name="Picture 4" descr="https://cientificament.files.wordpress.com/2013/04/evo_cabal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402961" cy="534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971600" y="1484784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Ordenant fòssils de diferents antiguitats, mostren canvis graduals en algunes estructures que es poden explicar com a canvi evolutiu.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89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paleontològiques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dirty="0"/>
              <a:t>Es basen en </a:t>
            </a:r>
            <a:r>
              <a:rPr lang="es-ES" dirty="0" err="1" smtClean="0"/>
              <a:t>l’estudi</a:t>
            </a:r>
            <a:r>
              <a:rPr lang="es-ES" dirty="0" smtClean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fòssils</a:t>
            </a:r>
            <a:r>
              <a:rPr lang="es-ES" dirty="0"/>
              <a:t>. En el registre </a:t>
            </a:r>
            <a:r>
              <a:rPr lang="es-ES" dirty="0" err="1"/>
              <a:t>fòssil</a:t>
            </a:r>
            <a:r>
              <a:rPr lang="es-ES" dirty="0"/>
              <a:t> es </a:t>
            </a:r>
            <a:r>
              <a:rPr lang="es-ES" dirty="0" err="1"/>
              <a:t>pot</a:t>
            </a:r>
            <a:r>
              <a:rPr lang="es-ES" dirty="0"/>
              <a:t> observar de les </a:t>
            </a:r>
            <a:r>
              <a:rPr lang="es-ES" dirty="0" err="1"/>
              <a:t>èpoques</a:t>
            </a:r>
            <a:r>
              <a:rPr lang="es-ES" dirty="0"/>
              <a:t>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antigues</a:t>
            </a:r>
            <a:r>
              <a:rPr lang="es-ES" dirty="0"/>
              <a:t> a les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modernes</a:t>
            </a:r>
            <a:r>
              <a:rPr lang="es-ES" dirty="0"/>
              <a:t>, un </a:t>
            </a:r>
            <a:r>
              <a:rPr lang="es-ES" dirty="0" err="1"/>
              <a:t>augment</a:t>
            </a:r>
            <a:r>
              <a:rPr lang="es-ES" dirty="0"/>
              <a:t> de </a:t>
            </a:r>
            <a:r>
              <a:rPr lang="es-ES" dirty="0" err="1"/>
              <a:t>diversitat</a:t>
            </a:r>
            <a:r>
              <a:rPr lang="es-ES" dirty="0"/>
              <a:t> i de </a:t>
            </a:r>
            <a:r>
              <a:rPr lang="es-ES" dirty="0" err="1" smtClean="0"/>
              <a:t>complexitat</a:t>
            </a:r>
            <a:r>
              <a:rPr lang="es-ES" dirty="0" smtClean="0"/>
              <a:t>, i es poden detectar </a:t>
            </a:r>
            <a:r>
              <a:rPr lang="es-ES" dirty="0" err="1" smtClean="0"/>
              <a:t>fòssils</a:t>
            </a:r>
            <a:r>
              <a:rPr lang="es-ES" dirty="0" smtClean="0"/>
              <a:t> que evidencien una </a:t>
            </a:r>
            <a:r>
              <a:rPr lang="es-ES" dirty="0" err="1" smtClean="0"/>
              <a:t>gradació</a:t>
            </a:r>
            <a:r>
              <a:rPr lang="es-ES" dirty="0" smtClean="0"/>
              <a:t> evolutiva:  </a:t>
            </a:r>
            <a:r>
              <a:rPr lang="es-ES" dirty="0"/>
              <a:t>Hi ha </a:t>
            </a:r>
            <a:r>
              <a:rPr lang="es-ES" dirty="0" err="1"/>
              <a:t>fòssils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err="1"/>
              <a:t>característiques</a:t>
            </a:r>
            <a:r>
              <a:rPr lang="es-ES" dirty="0"/>
              <a:t> </a:t>
            </a:r>
            <a:r>
              <a:rPr lang="es-ES" dirty="0" err="1"/>
              <a:t>intermèdies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l’Archeoptèrix</a:t>
            </a:r>
            <a:r>
              <a:rPr lang="es-ES" dirty="0"/>
              <a:t>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617719" cy="241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05450"/>
            <a:ext cx="3901670" cy="292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Proves paleontològiques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868144" y="1628800"/>
            <a:ext cx="2746648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000" dirty="0" smtClean="0"/>
              <a:t>Els diferents estrats formen </a:t>
            </a:r>
            <a:r>
              <a:rPr lang="ca-ES" sz="2000" b="1" dirty="0" smtClean="0"/>
              <a:t>successions faunístiques</a:t>
            </a:r>
            <a:r>
              <a:rPr lang="ca-ES" sz="2000" dirty="0" smtClean="0"/>
              <a:t>: fòssils diferents que van canviant al llarg dels estrats. La presència de determinats fòssils característics de determinades antiguitats es poden usar com a </a:t>
            </a:r>
            <a:r>
              <a:rPr lang="ca-ES" sz="2000" b="1" dirty="0" smtClean="0"/>
              <a:t>fòssils guia</a:t>
            </a:r>
            <a:r>
              <a:rPr lang="ca-ES" sz="2000" dirty="0" smtClean="0"/>
              <a:t>, és a dir fòssils que indiquen l’antiguitat de la roca on estan inclosos.</a:t>
            </a:r>
            <a:endParaRPr lang="es-E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5354029" cy="38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2957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631</Words>
  <Application>Microsoft Office PowerPoint</Application>
  <PresentationFormat>Presentación en pantalla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Caminalcules</vt:lpstr>
      <vt:lpstr>Proves anatòmiques</vt:lpstr>
      <vt:lpstr>Proves anatòmiques</vt:lpstr>
      <vt:lpstr>Proves anatòmiques</vt:lpstr>
      <vt:lpstr>Proves embriològiques</vt:lpstr>
      <vt:lpstr>Proves bioquímiques</vt:lpstr>
      <vt:lpstr>Proves paleontològiques</vt:lpstr>
      <vt:lpstr>Proves paleontològiques</vt:lpstr>
      <vt:lpstr>Proves paleontològiques</vt:lpstr>
      <vt:lpstr>Proves biogeogràfiques</vt:lpstr>
      <vt:lpstr>Proves biogeogràfiques</vt:lpstr>
      <vt:lpstr>Proves taxonòmiques</vt:lpstr>
      <vt:lpstr>Proves biotecnològiques</vt:lpstr>
      <vt:lpstr>La representació de filogènies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Caminalcules</dc:title>
  <dc:creator>jORDI dOMÈNECH</dc:creator>
  <cp:lastModifiedBy>jORDI dOMÈNECH</cp:lastModifiedBy>
  <cp:revision>22</cp:revision>
  <dcterms:created xsi:type="dcterms:W3CDTF">2020-12-19T09:59:19Z</dcterms:created>
  <dcterms:modified xsi:type="dcterms:W3CDTF">2021-02-02T16:14:48Z</dcterms:modified>
</cp:coreProperties>
</file>