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62" r:id="rId6"/>
    <p:sldId id="261" r:id="rId7"/>
    <p:sldId id="263" r:id="rId8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A6FD5-3631-419C-90E4-201C21029495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F31B5-1CA6-47DD-BCE8-8449EA3D527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042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2F22C-AE42-4D65-BFD4-66C3A38097AD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EF757-A6D4-49C7-902C-2B7CBADCE99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7504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4BB6C-1092-4E6E-98DF-3AA08417FC32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72468-8C5F-4362-BD85-DB6FC6D0A4F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2473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F728C-E500-438D-97D1-C95926F80147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A38B1-5575-4904-A56B-FC364EE0BED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5753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9B924-BD38-4D8E-BA8F-92831D2B0C1C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41626-C3A2-4D91-908E-9811FEBCAC9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27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F8515-7D41-4B0F-95DD-5B9146892017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B1021-EEF2-4CAE-BE8C-E77A52D3E11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061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8A34F-A240-4037-9A46-24E161EC715A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33642-698D-4632-B3E5-A61C8A43F6C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3253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7B69A-6A58-47A6-B3E4-95B7521047FF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D50EF-B8D2-4258-AC3C-AC4E6F4440E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1436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14BD1-A666-4C84-B168-148C108AB124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19C10-4AAF-4578-89FB-BDD1DFFA06E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7414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FA94A-6C6A-42FD-AB45-69A8EAA5F88A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FB242-12EB-4015-93CB-2A9775F8BC0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3436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655F6-1A6A-487C-9D42-75F46E38EB27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7C55D-D253-4749-B0AD-3218F603E4D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9749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A6A0E4-6455-4D96-9E62-5836495AAF49}" type="datetimeFigureOut">
              <a:rPr lang="es-ES"/>
              <a:pPr>
                <a:defRPr/>
              </a:pPr>
              <a:t>09/02/2021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40550E8-3320-4964-A860-73E8A9D7030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/>
          <p:cNvSpPr>
            <a:spLocks noGrp="1"/>
          </p:cNvSpPr>
          <p:nvPr>
            <p:ph type="ctrTitle"/>
          </p:nvPr>
        </p:nvSpPr>
        <p:spPr>
          <a:xfrm>
            <a:off x="755576" y="1196752"/>
            <a:ext cx="7772400" cy="1470025"/>
          </a:xfrm>
        </p:spPr>
        <p:txBody>
          <a:bodyPr/>
          <a:lstStyle/>
          <a:p>
            <a:pPr eaLnBrk="1" hangingPunct="1"/>
            <a:r>
              <a:rPr lang="ca-ES" dirty="0" smtClean="0"/>
              <a:t>Títol de la comunicació (ha de mencionar el jaciment i alguna conclusió)</a:t>
            </a:r>
            <a:endParaRPr lang="es-ES" dirty="0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a-ES" dirty="0" smtClean="0"/>
              <a:t>Autors</a:t>
            </a:r>
            <a:endParaRPr lang="es-E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ES" smtClean="0"/>
          </a:p>
        </p:txBody>
      </p:sp>
      <p:sp>
        <p:nvSpPr>
          <p:cNvPr id="3075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/>
            <a:r>
              <a:rPr lang="ca-ES" b="1" smtClean="0"/>
              <a:t>Diapo 1: Intro:</a:t>
            </a:r>
            <a:r>
              <a:rPr lang="ca-ES" smtClean="0"/>
              <a:t> Es presenta el marc general del que se sap fins ara d’Evolució Humana, amb més atenció a la part que tindrà importància  en la interpretació de les nostres dades.</a:t>
            </a:r>
            <a:endParaRPr lang="es-E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ES" smtClean="0"/>
          </a:p>
        </p:txBody>
      </p:sp>
      <p:sp>
        <p:nvSpPr>
          <p:cNvPr id="4099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/>
            <a:r>
              <a:rPr lang="ca-ES" b="1" smtClean="0"/>
              <a:t>Diapo 2 Method: </a:t>
            </a:r>
            <a:r>
              <a:rPr lang="ca-ES" smtClean="0"/>
              <a:t>Es descriu el procés d’anàlisi de les mostres, amb especial atenció a mostres que hagin requerit una anàlisi més curosa.</a:t>
            </a:r>
            <a:endParaRPr lang="es-E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ES" smtClean="0"/>
          </a:p>
        </p:txBody>
      </p:sp>
      <p:sp>
        <p:nvSpPr>
          <p:cNvPr id="512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/>
            <a:r>
              <a:rPr lang="ca-ES" b="1" smtClean="0"/>
              <a:t>Diapos 3 i 4 Results:</a:t>
            </a:r>
            <a:r>
              <a:rPr lang="ca-ES" smtClean="0"/>
              <a:t> Es presenten les mostres analitzades, i la seva ubicació en el jaciment.</a:t>
            </a:r>
            <a:endParaRPr lang="es-E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2 Marcador de contenido"/>
          <p:cNvSpPr>
            <a:spLocks noGrp="1"/>
          </p:cNvSpPr>
          <p:nvPr>
            <p:ph idx="1"/>
          </p:nvPr>
        </p:nvSpPr>
        <p:spPr>
          <a:xfrm>
            <a:off x="395288" y="4292600"/>
            <a:ext cx="8229600" cy="1401763"/>
          </a:xfrm>
        </p:spPr>
        <p:txBody>
          <a:bodyPr/>
          <a:lstStyle/>
          <a:p>
            <a:pPr algn="ctr" eaLnBrk="1" hangingPunct="1"/>
            <a:r>
              <a:rPr lang="ca-ES" b="1" smtClean="0"/>
              <a:t>Diapo 5 Discussion:</a:t>
            </a:r>
            <a:r>
              <a:rPr lang="ca-ES" smtClean="0"/>
              <a:t> Es justifiquen les conclusions que es treuen de les mostres pel que fa al període al que corresponen. Es discuteixen les raons de les mostres discrepants.</a:t>
            </a:r>
            <a:endParaRPr lang="es-ES" smtClean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827088" y="404813"/>
          <a:ext cx="7632700" cy="37449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1374"/>
                <a:gridCol w="2541374"/>
                <a:gridCol w="2549952"/>
              </a:tblGrid>
              <a:tr h="4405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b="1" kern="50">
                          <a:effectLst/>
                        </a:rPr>
                        <a:t>Les proves proves....(ID)</a:t>
                      </a:r>
                      <a:endParaRPr lang="es-ES" sz="1200" b="1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b="1" kern="50">
                          <a:effectLst/>
                        </a:rPr>
                        <a:t>Recolzen que es tracta de l’espècie...perquè...</a:t>
                      </a:r>
                      <a:endParaRPr lang="es-ES" sz="1200" b="1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b="1" kern="50" dirty="0">
                          <a:effectLst/>
                        </a:rPr>
                        <a:t>Aquesta evidència és feble/forta perquè...</a:t>
                      </a:r>
                      <a:endParaRPr lang="es-ES" sz="1200" b="1" kern="50" dirty="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79" marR="68579" marT="0" marB="0"/>
                </a:tc>
              </a:tr>
              <a:tr h="6608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 dirty="0">
                          <a:effectLst/>
                        </a:rPr>
                        <a:t> </a:t>
                      </a:r>
                      <a:endParaRPr lang="es-ES" sz="1200" kern="50" dirty="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79" marR="68579" marT="0" marB="0"/>
                </a:tc>
              </a:tr>
              <a:tr h="6608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79" marR="68579" marT="0" marB="0"/>
                </a:tc>
              </a:tr>
              <a:tr h="6608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79" marR="68579" marT="0" marB="0"/>
                </a:tc>
              </a:tr>
              <a:tr h="6608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79" marR="68579" marT="0" marB="0"/>
                </a:tc>
              </a:tr>
              <a:tr h="6608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>
                          <a:effectLst/>
                        </a:rPr>
                        <a:t> </a:t>
                      </a:r>
                      <a:endParaRPr lang="es-ES" sz="1200" kern="5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kern="50" dirty="0">
                          <a:effectLst/>
                        </a:rPr>
                        <a:t> </a:t>
                      </a:r>
                      <a:endParaRPr lang="es-ES" sz="1200" kern="50" dirty="0">
                        <a:effectLst/>
                        <a:latin typeface="Times New Roman"/>
                        <a:ea typeface="SimSun"/>
                        <a:cs typeface="Mangal"/>
                      </a:endParaRPr>
                    </a:p>
                  </a:txBody>
                  <a:tcPr marL="68579" marR="68579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2 Marcador de contenido"/>
          <p:cNvSpPr>
            <a:spLocks noGrp="1"/>
          </p:cNvSpPr>
          <p:nvPr>
            <p:ph idx="1"/>
          </p:nvPr>
        </p:nvSpPr>
        <p:spPr>
          <a:xfrm>
            <a:off x="539552" y="4293096"/>
            <a:ext cx="8229600" cy="681037"/>
          </a:xfrm>
        </p:spPr>
        <p:txBody>
          <a:bodyPr/>
          <a:lstStyle/>
          <a:p>
            <a:pPr algn="ctr" eaLnBrk="1" hangingPunct="1"/>
            <a:r>
              <a:rPr lang="ca-ES" b="1" dirty="0" err="1" smtClean="0"/>
              <a:t>Diapo</a:t>
            </a:r>
            <a:r>
              <a:rPr lang="ca-ES" b="1" dirty="0" smtClean="0"/>
              <a:t> 6 </a:t>
            </a:r>
            <a:r>
              <a:rPr lang="ca-ES" dirty="0" smtClean="0"/>
              <a:t>Conclusions: S’enumeren </a:t>
            </a:r>
            <a:r>
              <a:rPr lang="ca-ES" dirty="0" smtClean="0"/>
              <a:t>en forma de llistat les </a:t>
            </a:r>
            <a:r>
              <a:rPr lang="ca-ES" dirty="0" smtClean="0"/>
              <a:t>conclusions i el grau de certesa. S’explica com quadra el que s’ha trobat amb el que ja se sabia. </a:t>
            </a:r>
            <a:endParaRPr lang="es-E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Rúbrica d’auto-avaluació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345765"/>
              </p:ext>
            </p:extLst>
          </p:nvPr>
        </p:nvGraphicFramePr>
        <p:xfrm>
          <a:off x="395536" y="1268760"/>
          <a:ext cx="8280920" cy="52537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52305"/>
                <a:gridCol w="3093592"/>
                <a:gridCol w="1970927"/>
                <a:gridCol w="864096"/>
              </a:tblGrid>
              <a:tr h="235662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ca-ES" sz="2000" kern="50" dirty="0">
                          <a:effectLst/>
                        </a:rPr>
                        <a:t>A millorar</a:t>
                      </a:r>
                      <a:endParaRPr lang="es-ES" sz="2000" kern="50" dirty="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ca-ES" sz="2000" kern="50" dirty="0">
                          <a:effectLst/>
                        </a:rPr>
                        <a:t>Etapa i Criteri</a:t>
                      </a:r>
                      <a:endParaRPr lang="es-ES" sz="2000" kern="50" dirty="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ca-ES" sz="2000" kern="50" dirty="0">
                          <a:effectLst/>
                        </a:rPr>
                        <a:t>Correcte</a:t>
                      </a:r>
                      <a:endParaRPr lang="es-ES" sz="2000" kern="50" dirty="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ca-ES" sz="2000" kern="50" dirty="0">
                          <a:effectLst/>
                        </a:rPr>
                        <a:t>Punts</a:t>
                      </a:r>
                      <a:endParaRPr lang="es-ES" sz="2000" kern="50" dirty="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178313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ca-ES" sz="1400" kern="50" dirty="0">
                          <a:effectLst/>
                        </a:rPr>
                        <a:t> </a:t>
                      </a:r>
                      <a:endParaRPr lang="es-ES" sz="1400" kern="50" dirty="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ca-ES" sz="1400" kern="50" dirty="0" err="1">
                          <a:effectLst/>
                        </a:rPr>
                        <a:t>Diapo</a:t>
                      </a:r>
                      <a:r>
                        <a:rPr lang="ca-ES" sz="1400" kern="50" dirty="0">
                          <a:effectLst/>
                        </a:rPr>
                        <a:t> 1: </a:t>
                      </a:r>
                      <a:r>
                        <a:rPr lang="ca-ES" sz="1400" kern="50" dirty="0" err="1">
                          <a:effectLst/>
                        </a:rPr>
                        <a:t>Intro</a:t>
                      </a:r>
                      <a:r>
                        <a:rPr lang="ca-ES" sz="1400" kern="50" dirty="0">
                          <a:effectLst/>
                        </a:rPr>
                        <a:t>: Es presenta el marc general del que se sap fins ara d’Evolució Humana, amb més atenció a la part que tindrà importància  en la interpretació de les nostres dades.</a:t>
                      </a:r>
                      <a:endParaRPr lang="es-ES" sz="1400" kern="50" dirty="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ca-ES" sz="1400" kern="50" dirty="0">
                          <a:effectLst/>
                        </a:rPr>
                        <a:t> </a:t>
                      </a:r>
                      <a:endParaRPr lang="es-ES" sz="1400" kern="50" dirty="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a-ES" sz="1800" kern="50" dirty="0">
                          <a:effectLst/>
                        </a:rPr>
                        <a:t>/1</a:t>
                      </a:r>
                      <a:endParaRPr lang="es-ES" sz="1800" kern="50" dirty="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/>
                </a:tc>
              </a:tr>
              <a:tr h="942650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ca-ES" sz="1400" kern="50">
                          <a:effectLst/>
                        </a:rPr>
                        <a:t> </a:t>
                      </a:r>
                      <a:endParaRPr lang="es-ES" sz="1400" kern="5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ca-ES" sz="1400" kern="50">
                          <a:effectLst/>
                        </a:rPr>
                        <a:t>Diapo 2 Method: Es descriu el procés d’anàlisi de les mostres, amb especial atenció a mostres que hagin requerit una anàlisi més curosa.</a:t>
                      </a:r>
                      <a:endParaRPr lang="es-ES" sz="1400" kern="5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ca-ES" sz="1400" kern="50" dirty="0">
                          <a:effectLst/>
                        </a:rPr>
                        <a:t> </a:t>
                      </a:r>
                      <a:endParaRPr lang="es-ES" sz="1400" kern="50" dirty="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a-ES" sz="1800" kern="50" dirty="0">
                          <a:effectLst/>
                        </a:rPr>
                        <a:t>/1</a:t>
                      </a:r>
                      <a:endParaRPr lang="es-ES" sz="1800" kern="50" dirty="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/>
                </a:tc>
              </a:tr>
              <a:tr h="706988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ca-ES" sz="1400" kern="50">
                          <a:effectLst/>
                        </a:rPr>
                        <a:t> </a:t>
                      </a:r>
                      <a:endParaRPr lang="es-ES" sz="1400" kern="5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ca-ES" sz="1400" kern="50">
                          <a:effectLst/>
                        </a:rPr>
                        <a:t>Diapos 3 i 4 Results: Es presenten les mostres analitzades, i la seva ubicació en el jaciment.</a:t>
                      </a:r>
                      <a:endParaRPr lang="es-ES" sz="1400" kern="5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ca-ES" sz="1400" kern="50" dirty="0">
                          <a:effectLst/>
                        </a:rPr>
                        <a:t> </a:t>
                      </a:r>
                      <a:endParaRPr lang="es-ES" sz="1400" kern="50" dirty="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a-ES" sz="1800" kern="50" dirty="0">
                          <a:effectLst/>
                        </a:rPr>
                        <a:t>/2</a:t>
                      </a:r>
                      <a:endParaRPr lang="es-ES" sz="1800" kern="50" dirty="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/>
                </a:tc>
              </a:tr>
              <a:tr h="1178313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ca-ES" sz="1400" kern="50">
                          <a:effectLst/>
                        </a:rPr>
                        <a:t> </a:t>
                      </a:r>
                      <a:endParaRPr lang="es-ES" sz="1400" kern="5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ca-ES" sz="1400" kern="50">
                          <a:effectLst/>
                        </a:rPr>
                        <a:t>Diapo 5 Discussion: Es justifiquen les conclusions que es treuen de les mostres pel que fa al període al que corresponen. Es discuteixen les raons de les mostres discrepants.</a:t>
                      </a:r>
                      <a:endParaRPr lang="es-ES" sz="1400" kern="5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ca-ES" sz="1400" kern="50" dirty="0">
                          <a:effectLst/>
                        </a:rPr>
                        <a:t> </a:t>
                      </a:r>
                      <a:endParaRPr lang="es-ES" sz="1400" kern="50" dirty="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a-ES" sz="1800" kern="50" dirty="0">
                          <a:effectLst/>
                        </a:rPr>
                        <a:t>/3</a:t>
                      </a:r>
                      <a:endParaRPr lang="es-ES" sz="1800" kern="50" dirty="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/>
                </a:tc>
              </a:tr>
              <a:tr h="942650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ca-ES" sz="1400" kern="50">
                          <a:effectLst/>
                        </a:rPr>
                        <a:t> </a:t>
                      </a:r>
                      <a:endParaRPr lang="es-ES" sz="1400" kern="5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ca-ES" sz="1400" kern="50" dirty="0" err="1">
                          <a:effectLst/>
                        </a:rPr>
                        <a:t>Diapo</a:t>
                      </a:r>
                      <a:r>
                        <a:rPr lang="ca-ES" sz="1400" kern="50" dirty="0">
                          <a:effectLst/>
                        </a:rPr>
                        <a:t> 6 Conclusions: S’enumeren les conclusions i el grau de certesa. S’explica com quadra el que s’ha trobat amb el que ja se sabia. </a:t>
                      </a:r>
                      <a:endParaRPr lang="es-ES" sz="1400" kern="50" dirty="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ca-ES" sz="1400" kern="50">
                          <a:effectLst/>
                        </a:rPr>
                        <a:t> </a:t>
                      </a:r>
                      <a:endParaRPr lang="es-ES" sz="1400" kern="5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ca-ES" sz="1800" kern="50" dirty="0">
                          <a:effectLst/>
                        </a:rPr>
                        <a:t>/3</a:t>
                      </a:r>
                      <a:endParaRPr lang="es-ES" sz="1800" kern="50" dirty="0">
                        <a:effectLst/>
                        <a:latin typeface="Palatino Linotype"/>
                        <a:ea typeface="SimSun"/>
                        <a:cs typeface="Palatino Linotype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39863" y="21859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8905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341</Words>
  <Application>Microsoft Office PowerPoint</Application>
  <PresentationFormat>Presentación en pantalla (4:3)</PresentationFormat>
  <Paragraphs>60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Calibri</vt:lpstr>
      <vt:lpstr>Arial</vt:lpstr>
      <vt:lpstr>Times New Roman</vt:lpstr>
      <vt:lpstr>SimSun</vt:lpstr>
      <vt:lpstr>Mangal</vt:lpstr>
      <vt:lpstr>Tema de Office</vt:lpstr>
      <vt:lpstr>Títol de la comunicació (ha de mencionar el jaciment i alguna conclusió)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Rúbrica d’auto-avaluació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etapa</dc:title>
  <dc:creator>jORDI dOMÈNECH</dc:creator>
  <cp:lastModifiedBy>jORDI dOMÈNECH</cp:lastModifiedBy>
  <cp:revision>3</cp:revision>
  <dcterms:created xsi:type="dcterms:W3CDTF">2021-01-01T22:27:02Z</dcterms:created>
  <dcterms:modified xsi:type="dcterms:W3CDTF">2021-02-09T11:57:11Z</dcterms:modified>
</cp:coreProperties>
</file>