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5" r:id="rId4"/>
    <p:sldId id="257" r:id="rId5"/>
    <p:sldId id="274" r:id="rId6"/>
    <p:sldId id="273" r:id="rId7"/>
    <p:sldId id="266" r:id="rId8"/>
    <p:sldId id="271" r:id="rId9"/>
    <p:sldId id="272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89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43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48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75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36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15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03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11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58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56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6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7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ca-ES" sz="6600" dirty="0" smtClean="0"/>
              <a:t>Biologia i Geologia</a:t>
            </a:r>
            <a:endParaRPr lang="es-ES" sz="6600" dirty="0"/>
          </a:p>
        </p:txBody>
      </p:sp>
      <p:sp>
        <p:nvSpPr>
          <p:cNvPr id="4" name="AutoShape 2" descr="capcal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7" y="2420888"/>
            <a:ext cx="8071992" cy="179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63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719" y="476672"/>
            <a:ext cx="3610744" cy="1143000"/>
          </a:xfrm>
        </p:spPr>
        <p:txBody>
          <a:bodyPr/>
          <a:lstStyle/>
          <a:p>
            <a:pPr algn="l"/>
            <a:r>
              <a:rPr lang="ca-ES" dirty="0" smtClean="0"/>
              <a:t>Projectes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08720"/>
            <a:ext cx="4896544" cy="558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3650150" y="5013176"/>
            <a:ext cx="1065866" cy="104548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323827" y="4736177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a-E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itchFamily="34" charset="0"/>
              </a:rPr>
              <a:t>Gattaca</a:t>
            </a:r>
            <a:endParaRPr lang="es-ES" sz="1200" b="1" dirty="0">
              <a:solidFill>
                <a:schemeClr val="accent1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13176"/>
            <a:ext cx="1000862" cy="104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3491880" y="2132856"/>
            <a:ext cx="1512168" cy="144016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75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Heredity</a:t>
            </a:r>
            <a:r>
              <a:rPr lang="ca-ES" dirty="0" smtClean="0"/>
              <a:t> (Herència genètica)</a:t>
            </a:r>
            <a:endParaRPr lang="es-ES" dirty="0"/>
          </a:p>
        </p:txBody>
      </p:sp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251520" y="1484784"/>
            <a:ext cx="47525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ca-ES" sz="2000" dirty="0" smtClean="0"/>
              <a:t>La Xènia ha tingut el seu segon fill. L’embaràs i el part han anat bé, però veu els metges bastant agitats al seu voltant. Intenta fer el cor fort, però comença a sospitar que alguna cosa no ha anat bé. Fibrosi quística. Aquest nom li diu alguna cosa, a la família hi havia un cosí que també l’havia patit. Li expliquen que hi ha tractament per a la malaltia, però que el seu fill necessitarà tractaments durant tota la vida. És una malaltia genètica. La Xènia no pot evitar sentir-se culpable i abraça el nadó. No ho entén: ni ella ni la seva parella pateixen aquesta malaltia, ni tampoc el seu germà. Hi ha d’haver un error.</a:t>
            </a:r>
            <a:endParaRPr lang="es-E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45" y="1556792"/>
            <a:ext cx="3646689" cy="397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78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err="1" smtClean="0"/>
              <a:t>Heredity</a:t>
            </a:r>
            <a:r>
              <a:rPr lang="ca-ES" dirty="0" smtClean="0"/>
              <a:t> (Herència genètica)</a:t>
            </a:r>
            <a:endParaRPr lang="es-ES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93834"/>
            <a:ext cx="3148514" cy="317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81345"/>
            <a:ext cx="3528392" cy="31808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7584" y="5346296"/>
            <a:ext cx="7396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Objectiu:</a:t>
            </a:r>
          </a:p>
          <a:p>
            <a:r>
              <a:rPr lang="ca-ES" dirty="0" smtClean="0"/>
              <a:t>Intentar descobrir o delimitar quin pot ser el patró d’herència d’una característica genètica concreta a partir d’analitzar dades de diverses famílies i oferir </a:t>
            </a:r>
            <a:r>
              <a:rPr lang="ca-ES" smtClean="0"/>
              <a:t>consell genètic.</a:t>
            </a:r>
            <a:endParaRPr lang="ca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565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Objectius d’aprenentatge</a:t>
            </a:r>
            <a:endParaRPr lang="es-E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67477"/>
              </p:ext>
            </p:extLst>
          </p:nvPr>
        </p:nvGraphicFramePr>
        <p:xfrm>
          <a:off x="827584" y="1772816"/>
          <a:ext cx="7776864" cy="4458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/>
              </a:tblGrid>
              <a:tr h="0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a-ES" sz="2400" kern="50" dirty="0">
                          <a:effectLst/>
                        </a:rPr>
                        <a:t>Diferenciar Fenotip i Genotip </a:t>
                      </a:r>
                      <a:endParaRPr lang="es-ES" sz="2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a-ES" sz="2400" kern="50" dirty="0">
                          <a:effectLst/>
                        </a:rPr>
                        <a:t>Identificar els límits tècnics i ètics del Consell Genètic</a:t>
                      </a:r>
                      <a:endParaRPr lang="es-ES" sz="2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a-ES" sz="2400" kern="50" dirty="0">
                          <a:effectLst/>
                        </a:rPr>
                        <a:t>Interpretar i analitzar l’herència en base a </a:t>
                      </a:r>
                      <a:r>
                        <a:rPr lang="ca-ES" sz="2400" kern="50" dirty="0" err="1">
                          <a:effectLst/>
                        </a:rPr>
                        <a:t>cariogrames</a:t>
                      </a:r>
                      <a:r>
                        <a:rPr lang="ca-ES" sz="2400" kern="50" dirty="0">
                          <a:effectLst/>
                        </a:rPr>
                        <a:t> i la teoria cromosòmica de l’herència.</a:t>
                      </a:r>
                      <a:endParaRPr lang="es-ES" sz="2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a-ES" sz="2400" kern="50" dirty="0">
                          <a:effectLst/>
                        </a:rPr>
                        <a:t>Relacionar el procés de meiosi amb la gametogènesi i la diversitat genètica.</a:t>
                      </a:r>
                      <a:endParaRPr lang="es-ES" sz="2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a-ES" sz="2400" kern="50" dirty="0">
                          <a:effectLst/>
                        </a:rPr>
                        <a:t>Interpretar i fer prediccions d’arbres d’herència en problemes d’herència monogènica.</a:t>
                      </a:r>
                      <a:endParaRPr lang="es-ES" sz="2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a-ES" sz="2400" kern="50" dirty="0">
                          <a:effectLst/>
                        </a:rPr>
                        <a:t>Interpretar i fer prediccions d’arbres d’herència en problemes d’herència lligada al sexe, poligènica i </a:t>
                      </a:r>
                      <a:r>
                        <a:rPr lang="ca-ES" sz="2400" kern="50" dirty="0" err="1">
                          <a:effectLst/>
                        </a:rPr>
                        <a:t>polialèlica</a:t>
                      </a:r>
                      <a:r>
                        <a:rPr lang="ca-ES" sz="2400" kern="50" dirty="0">
                          <a:effectLst/>
                        </a:rPr>
                        <a:t>.</a:t>
                      </a:r>
                      <a:endParaRPr lang="es-ES" sz="2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a-ES" sz="2400" kern="50" dirty="0">
                          <a:effectLst/>
                        </a:rPr>
                        <a:t>Comunicar en format de pòster científic.</a:t>
                      </a:r>
                      <a:endParaRPr lang="es-ES" sz="2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70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29 Conector recto de flecha"/>
          <p:cNvCxnSpPr/>
          <p:nvPr/>
        </p:nvCxnSpPr>
        <p:spPr>
          <a:xfrm flipV="1">
            <a:off x="6967702" y="3650705"/>
            <a:ext cx="0" cy="1728192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369251" y="6045039"/>
            <a:ext cx="5830694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endCxn id="8" idx="1"/>
          </p:cNvCxnSpPr>
          <p:nvPr/>
        </p:nvCxnSpPr>
        <p:spPr>
          <a:xfrm>
            <a:off x="369251" y="4497792"/>
            <a:ext cx="5734355" cy="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5369" y="0"/>
            <a:ext cx="8229600" cy="1143000"/>
          </a:xfrm>
        </p:spPr>
        <p:txBody>
          <a:bodyPr/>
          <a:lstStyle/>
          <a:p>
            <a:r>
              <a:rPr lang="ca-ES" dirty="0" smtClean="0"/>
              <a:t>Mètodes i Avaluació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b="1" dirty="0" smtClean="0">
                <a:solidFill>
                  <a:schemeClr val="accent3"/>
                </a:solidFill>
              </a:rPr>
              <a:t>Tallers</a:t>
            </a:r>
            <a:r>
              <a:rPr lang="ca-ES" sz="2800" dirty="0" smtClean="0"/>
              <a:t>: explicacions 20 min</a:t>
            </a:r>
          </a:p>
          <a:p>
            <a:pPr marL="0" indent="0">
              <a:buNone/>
            </a:pPr>
            <a:r>
              <a:rPr lang="ca-ES" sz="2800" b="1" dirty="0" smtClean="0">
                <a:solidFill>
                  <a:schemeClr val="accent6"/>
                </a:solidFill>
              </a:rPr>
              <a:t>Projecte</a:t>
            </a:r>
            <a:r>
              <a:rPr lang="ca-ES" sz="2800" dirty="0" smtClean="0"/>
              <a:t>: treball en equips de 3. Els formeu vosaltres, cal canviar entre un projecte i el següent.</a:t>
            </a:r>
          </a:p>
          <a:p>
            <a:pPr marL="0" indent="0">
              <a:buNone/>
            </a:pPr>
            <a:r>
              <a:rPr lang="ca-ES" sz="2800" dirty="0" smtClean="0">
                <a:solidFill>
                  <a:schemeClr val="accent4"/>
                </a:solidFill>
              </a:rPr>
              <a:t>Dossier digital</a:t>
            </a:r>
            <a:r>
              <a:rPr lang="ca-ES" sz="2800" dirty="0" smtClean="0"/>
              <a:t>: recollida de tasques i reflexions</a:t>
            </a:r>
            <a:endParaRPr lang="es-ES" sz="2800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69251" y="5366795"/>
            <a:ext cx="7054830" cy="1210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619330" y="4154761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Qüestionaris </a:t>
            </a:r>
            <a:r>
              <a:rPr lang="ca-ES" dirty="0" err="1" smtClean="0"/>
              <a:t>Moodle</a:t>
            </a:r>
            <a:r>
              <a:rPr lang="ca-ES" dirty="0" smtClean="0"/>
              <a:t> parcials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103606" y="4174626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Qüestionari</a:t>
            </a:r>
          </a:p>
          <a:p>
            <a:pPr algn="ctr"/>
            <a:r>
              <a:rPr lang="ca-ES" dirty="0" err="1" smtClean="0"/>
              <a:t>Moodle</a:t>
            </a:r>
            <a:r>
              <a:rPr lang="ca-ES" dirty="0" smtClean="0"/>
              <a:t> final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115616" y="5773348"/>
            <a:ext cx="194421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Producte parcial: Anàlisi inicial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63888" y="5773348"/>
            <a:ext cx="18722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Producte parcial: Esborrany </a:t>
            </a:r>
            <a:r>
              <a:rPr lang="ca-ES" dirty="0" smtClean="0"/>
              <a:t>Pòster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99944" y="5773347"/>
            <a:ext cx="15404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Producte final: </a:t>
            </a:r>
            <a:r>
              <a:rPr lang="ca-ES" dirty="0" smtClean="0"/>
              <a:t>Pòster</a:t>
            </a:r>
            <a:endParaRPr lang="es-ES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1495093" y="4514801"/>
            <a:ext cx="1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3003442" y="5366795"/>
            <a:ext cx="0" cy="39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159390" y="4801092"/>
            <a:ext cx="0" cy="577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4735454" y="5378897"/>
            <a:ext cx="0" cy="394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319630" y="4820957"/>
            <a:ext cx="0" cy="557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11" idx="0"/>
          </p:cNvCxnSpPr>
          <p:nvPr/>
        </p:nvCxnSpPr>
        <p:spPr>
          <a:xfrm flipH="1" flipV="1">
            <a:off x="6812014" y="5378897"/>
            <a:ext cx="158134" cy="39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6070015" y="3146649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Dossier Digital</a:t>
            </a:r>
            <a:endParaRPr lang="es-ES" dirty="0"/>
          </a:p>
        </p:txBody>
      </p:sp>
      <p:sp>
        <p:nvSpPr>
          <p:cNvPr id="33" name="32 Elipse"/>
          <p:cNvSpPr/>
          <p:nvPr/>
        </p:nvSpPr>
        <p:spPr>
          <a:xfrm>
            <a:off x="2914905" y="5306889"/>
            <a:ext cx="163455" cy="1440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1413366" y="5300838"/>
            <a:ext cx="163455" cy="14401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4077662" y="5300838"/>
            <a:ext cx="163455" cy="14401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4653726" y="5294787"/>
            <a:ext cx="163455" cy="1440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6237902" y="5309222"/>
            <a:ext cx="163455" cy="14401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6730285" y="5301874"/>
            <a:ext cx="163455" cy="1440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873513" y="4184069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Qüestionaris </a:t>
            </a:r>
            <a:r>
              <a:rPr lang="ca-ES" dirty="0" err="1" smtClean="0"/>
              <a:t>Moodle</a:t>
            </a:r>
            <a:r>
              <a:rPr lang="ca-ES" dirty="0" smtClean="0"/>
              <a:t> parcials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11560" y="5147900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1</a:t>
            </a:r>
            <a:endParaRPr lang="es-ES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660626" y="5154695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2</a:t>
            </a:r>
            <a:endParaRPr lang="es-ES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313409" y="5147900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3</a:t>
            </a:r>
            <a:endParaRPr lang="es-ES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311860" y="5154695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4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352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Espais i recursos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err="1" smtClean="0"/>
              <a:t>Moodle</a:t>
            </a:r>
            <a:endParaRPr lang="ca-ES" dirty="0" smtClean="0"/>
          </a:p>
          <a:p>
            <a:endParaRPr lang="ca-ES" dirty="0"/>
          </a:p>
          <a:p>
            <a:pPr marL="0" indent="0">
              <a:buNone/>
            </a:pPr>
            <a:r>
              <a:rPr lang="ca-ES" dirty="0" smtClean="0"/>
              <a:t>Tots els materials són sempre al </a:t>
            </a:r>
            <a:r>
              <a:rPr lang="ca-ES" dirty="0" err="1" smtClean="0"/>
              <a:t>Moodle</a:t>
            </a:r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Totes les activitats/tasques es presenten sempre al </a:t>
            </a:r>
            <a:r>
              <a:rPr lang="ca-ES" dirty="0" err="1" smtClean="0"/>
              <a:t>Moodle</a:t>
            </a:r>
            <a:r>
              <a:rPr lang="ca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248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Vocabulari Clau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ca-ES" sz="2400" dirty="0"/>
              <a:t>Meiosi</a:t>
            </a:r>
          </a:p>
          <a:p>
            <a:pPr marL="0" indent="0">
              <a:buNone/>
            </a:pPr>
            <a:r>
              <a:rPr lang="ca-ES" sz="2400" dirty="0"/>
              <a:t>Recombinació</a:t>
            </a:r>
          </a:p>
          <a:p>
            <a:pPr marL="0" indent="0">
              <a:buNone/>
            </a:pPr>
            <a:r>
              <a:rPr lang="ca-ES" sz="2400" dirty="0"/>
              <a:t>Gen</a:t>
            </a:r>
          </a:p>
          <a:p>
            <a:pPr marL="0" indent="0">
              <a:buNone/>
            </a:pPr>
            <a:r>
              <a:rPr lang="ca-ES" sz="2400" dirty="0" smtClean="0"/>
              <a:t>Al·lel</a:t>
            </a:r>
            <a:endParaRPr lang="ca-ES" sz="2400" dirty="0"/>
          </a:p>
          <a:p>
            <a:pPr marL="0" indent="0">
              <a:buNone/>
            </a:pPr>
            <a:r>
              <a:rPr lang="ca-ES" sz="2400" dirty="0"/>
              <a:t>Dominant</a:t>
            </a:r>
          </a:p>
          <a:p>
            <a:pPr marL="0" indent="0">
              <a:buNone/>
            </a:pPr>
            <a:r>
              <a:rPr lang="ca-ES" sz="2400" dirty="0"/>
              <a:t>Recessiu</a:t>
            </a:r>
          </a:p>
          <a:p>
            <a:pPr marL="0" indent="0">
              <a:buNone/>
            </a:pPr>
            <a:r>
              <a:rPr lang="ca-ES" sz="2400" dirty="0"/>
              <a:t>Autosòmic</a:t>
            </a:r>
          </a:p>
          <a:p>
            <a:pPr marL="0" indent="0">
              <a:buNone/>
            </a:pPr>
            <a:r>
              <a:rPr lang="ca-ES" sz="2400" dirty="0"/>
              <a:t>Lligat al sexe</a:t>
            </a:r>
          </a:p>
          <a:p>
            <a:pPr marL="0" indent="0">
              <a:buNone/>
            </a:pPr>
            <a:r>
              <a:rPr lang="ca-ES" sz="2400" dirty="0"/>
              <a:t>Cromosoma</a:t>
            </a:r>
          </a:p>
          <a:p>
            <a:pPr marL="0" indent="0">
              <a:buNone/>
            </a:pPr>
            <a:r>
              <a:rPr lang="ca-ES" sz="2400" dirty="0"/>
              <a:t>Cromàtide</a:t>
            </a:r>
          </a:p>
          <a:p>
            <a:pPr marL="0" indent="0">
              <a:buNone/>
            </a:pPr>
            <a:r>
              <a:rPr lang="ca-ES" sz="2400" dirty="0" err="1"/>
              <a:t>Cariograma</a:t>
            </a:r>
            <a:endParaRPr lang="ca-ES" sz="2400" dirty="0"/>
          </a:p>
          <a:p>
            <a:pPr marL="0" indent="0">
              <a:buNone/>
            </a:pPr>
            <a:r>
              <a:rPr lang="ca-ES" sz="2400" dirty="0" err="1"/>
              <a:t>Aneuploidia</a:t>
            </a:r>
            <a:endParaRPr lang="ca-ES" sz="2400" dirty="0"/>
          </a:p>
          <a:p>
            <a:pPr marL="0" indent="0">
              <a:buNone/>
            </a:pPr>
            <a:r>
              <a:rPr lang="ca-ES" sz="2400" dirty="0" err="1"/>
              <a:t>Poliploidia</a:t>
            </a:r>
            <a:endParaRPr lang="ca-ES" sz="2400" dirty="0"/>
          </a:p>
          <a:p>
            <a:pPr marL="0" indent="0">
              <a:buNone/>
            </a:pPr>
            <a:r>
              <a:rPr lang="ca-ES" sz="2400" dirty="0"/>
              <a:t>Homòleg</a:t>
            </a:r>
          </a:p>
          <a:p>
            <a:pPr marL="0" indent="0">
              <a:buNone/>
            </a:pPr>
            <a:r>
              <a:rPr lang="ca-ES" sz="2400" dirty="0"/>
              <a:t>Heterozigot</a:t>
            </a:r>
          </a:p>
          <a:p>
            <a:pPr marL="0" indent="0">
              <a:buNone/>
            </a:pPr>
            <a:r>
              <a:rPr lang="ca-ES" sz="2400" dirty="0"/>
              <a:t>Homozigot</a:t>
            </a:r>
          </a:p>
          <a:p>
            <a:pPr marL="0" indent="0">
              <a:buNone/>
            </a:pPr>
            <a:r>
              <a:rPr lang="ca-ES" sz="2400" dirty="0" err="1"/>
              <a:t>Hemizigot</a:t>
            </a:r>
            <a:r>
              <a:rPr lang="ca-ES" sz="2400" dirty="0"/>
              <a:t>,</a:t>
            </a:r>
          </a:p>
          <a:p>
            <a:pPr marL="0" indent="0">
              <a:buNone/>
            </a:pPr>
            <a:r>
              <a:rPr lang="ca-ES" sz="2400" dirty="0" err="1"/>
              <a:t>Codominant</a:t>
            </a:r>
            <a:endParaRPr lang="ca-ES" sz="2400" dirty="0"/>
          </a:p>
          <a:p>
            <a:pPr marL="0" indent="0">
              <a:buNone/>
            </a:pPr>
            <a:r>
              <a:rPr lang="ca-ES" sz="2400" dirty="0"/>
              <a:t>F1, F2, F3</a:t>
            </a:r>
          </a:p>
          <a:p>
            <a:pPr marL="0" indent="0">
              <a:buNone/>
            </a:pPr>
            <a:r>
              <a:rPr lang="ca-ES" sz="2400" dirty="0"/>
              <a:t>Meiosi</a:t>
            </a:r>
          </a:p>
          <a:p>
            <a:pPr marL="0" indent="0">
              <a:buNone/>
            </a:pPr>
            <a:r>
              <a:rPr lang="ca-ES" sz="2400" dirty="0"/>
              <a:t>Recombinació meiòtica</a:t>
            </a:r>
          </a:p>
          <a:p>
            <a:pPr marL="0" indent="0">
              <a:buNone/>
            </a:pPr>
            <a:r>
              <a:rPr lang="ca-ES" sz="2400" dirty="0"/>
              <a:t>Diploide</a:t>
            </a:r>
          </a:p>
          <a:p>
            <a:pPr marL="0" indent="0">
              <a:buNone/>
            </a:pPr>
            <a:r>
              <a:rPr lang="ca-ES" sz="2400" dirty="0"/>
              <a:t>Haploide</a:t>
            </a:r>
          </a:p>
          <a:p>
            <a:pPr marL="0" indent="0">
              <a:buNone/>
            </a:pPr>
            <a:r>
              <a:rPr lang="ca-ES" sz="2400" dirty="0"/>
              <a:t>Herència monogènica</a:t>
            </a:r>
          </a:p>
          <a:p>
            <a:pPr marL="0" indent="0">
              <a:buNone/>
            </a:pPr>
            <a:r>
              <a:rPr lang="ca-ES" sz="2400" dirty="0" err="1"/>
              <a:t>Herènica</a:t>
            </a:r>
            <a:r>
              <a:rPr lang="ca-ES" sz="2400" dirty="0"/>
              <a:t> Poligènica</a:t>
            </a:r>
          </a:p>
          <a:p>
            <a:pPr marL="0" indent="0">
              <a:buNone/>
            </a:pPr>
            <a:r>
              <a:rPr lang="ca-ES" sz="2400" dirty="0"/>
              <a:t>Quadre de </a:t>
            </a:r>
            <a:r>
              <a:rPr lang="ca-ES" sz="2400" dirty="0" err="1"/>
              <a:t>Punnet</a:t>
            </a:r>
            <a:endParaRPr lang="ca-ES" sz="2400" dirty="0"/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128" y="4725144"/>
            <a:ext cx="296904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5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Competències que desenvoluparem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a-ES" b="1" dirty="0" smtClean="0"/>
              <a:t>Indagació</a:t>
            </a:r>
            <a:r>
              <a:rPr lang="ca-ES" dirty="0" smtClean="0"/>
              <a:t> (2,6). Fer servir el coneixement científic per interpretar i fer prediccions. Saber fer recerques i participar en processos de creació del coneixement científic. </a:t>
            </a:r>
            <a:r>
              <a:rPr lang="es-ES" dirty="0" smtClean="0"/>
              <a:t> </a:t>
            </a:r>
            <a:r>
              <a:rPr lang="es-ES" dirty="0" err="1"/>
              <a:t>Reconèixer</a:t>
            </a:r>
            <a:r>
              <a:rPr lang="es-ES" dirty="0"/>
              <a:t> i aplicar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processos</a:t>
            </a:r>
            <a:r>
              <a:rPr lang="es-ES" dirty="0"/>
              <a:t> </a:t>
            </a:r>
            <a:r>
              <a:rPr lang="es-ES" dirty="0" err="1"/>
              <a:t>implicats</a:t>
            </a:r>
            <a:r>
              <a:rPr lang="es-ES" dirty="0"/>
              <a:t> en </a:t>
            </a:r>
            <a:r>
              <a:rPr lang="es-ES" dirty="0" err="1"/>
              <a:t>l’elaboració</a:t>
            </a:r>
            <a:r>
              <a:rPr lang="es-ES" dirty="0"/>
              <a:t> i </a:t>
            </a:r>
            <a:r>
              <a:rPr lang="es-ES" dirty="0" err="1" smtClean="0"/>
              <a:t>validació</a:t>
            </a:r>
            <a:r>
              <a:rPr lang="es-ES" dirty="0" smtClean="0"/>
              <a:t> del </a:t>
            </a:r>
            <a:r>
              <a:rPr lang="es-ES" dirty="0" err="1"/>
              <a:t>coneixement</a:t>
            </a:r>
            <a:r>
              <a:rPr lang="es-ES" dirty="0"/>
              <a:t> </a:t>
            </a:r>
            <a:r>
              <a:rPr lang="es-ES" dirty="0" err="1"/>
              <a:t>científic</a:t>
            </a:r>
            <a:r>
              <a:rPr lang="es-ES" dirty="0" smtClean="0"/>
              <a:t>.</a:t>
            </a:r>
          </a:p>
          <a:p>
            <a:r>
              <a:rPr lang="ca-ES" b="1" dirty="0" smtClean="0"/>
              <a:t>Salut </a:t>
            </a:r>
            <a:r>
              <a:rPr lang="ca-ES" dirty="0" smtClean="0"/>
              <a:t>(12). </a:t>
            </a:r>
            <a:r>
              <a:rPr lang="es-ES" dirty="0"/>
              <a:t>Adoptar mesures de </a:t>
            </a:r>
            <a:r>
              <a:rPr lang="es-ES" dirty="0" err="1"/>
              <a:t>prevenció</a:t>
            </a:r>
            <a:r>
              <a:rPr lang="es-ES" dirty="0"/>
              <a:t> i </a:t>
            </a:r>
            <a:r>
              <a:rPr lang="es-ES" dirty="0" err="1"/>
              <a:t>hàbits</a:t>
            </a:r>
            <a:r>
              <a:rPr lang="es-ES" dirty="0"/>
              <a:t> saludables en </a:t>
            </a:r>
            <a:r>
              <a:rPr lang="es-ES" dirty="0" err="1"/>
              <a:t>l’àmbit</a:t>
            </a:r>
            <a:r>
              <a:rPr lang="es-ES" dirty="0"/>
              <a:t> individual i </a:t>
            </a:r>
            <a:r>
              <a:rPr lang="es-ES" dirty="0" smtClean="0"/>
              <a:t>social, </a:t>
            </a:r>
            <a:r>
              <a:rPr lang="es-ES" dirty="0" err="1" smtClean="0"/>
              <a:t>fonamentades</a:t>
            </a:r>
            <a:r>
              <a:rPr lang="es-ES" dirty="0" smtClean="0"/>
              <a:t> </a:t>
            </a:r>
            <a:r>
              <a:rPr lang="es-ES" dirty="0"/>
              <a:t>en el </a:t>
            </a:r>
            <a:r>
              <a:rPr lang="es-ES" dirty="0" err="1"/>
              <a:t>coneixement</a:t>
            </a:r>
            <a:r>
              <a:rPr lang="es-ES" dirty="0"/>
              <a:t> de les </a:t>
            </a:r>
            <a:r>
              <a:rPr lang="es-ES" dirty="0" err="1"/>
              <a:t>estratègies</a:t>
            </a:r>
            <a:r>
              <a:rPr lang="es-ES" dirty="0"/>
              <a:t> de </a:t>
            </a:r>
            <a:r>
              <a:rPr lang="es-ES" dirty="0" err="1"/>
              <a:t>detecció</a:t>
            </a:r>
            <a:r>
              <a:rPr lang="es-ES" dirty="0"/>
              <a:t> i </a:t>
            </a:r>
            <a:r>
              <a:rPr lang="es-ES" dirty="0" err="1"/>
              <a:t>resposta</a:t>
            </a:r>
            <a:r>
              <a:rPr lang="es-ES" dirty="0"/>
              <a:t> del </a:t>
            </a:r>
            <a:r>
              <a:rPr lang="es-ES" dirty="0" err="1"/>
              <a:t>cos</a:t>
            </a:r>
            <a:r>
              <a:rPr lang="es-ES" dirty="0"/>
              <a:t> </a:t>
            </a:r>
            <a:r>
              <a:rPr lang="es-ES" dirty="0" err="1"/>
              <a:t>humà</a:t>
            </a: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7649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456</Words>
  <Application>Microsoft Office PowerPoint</Application>
  <PresentationFormat>Presentación en pantalla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Biologia i Geologia</vt:lpstr>
      <vt:lpstr>Projectes</vt:lpstr>
      <vt:lpstr>Heredity (Herència genètica)</vt:lpstr>
      <vt:lpstr>Heredity (Herència genètica)</vt:lpstr>
      <vt:lpstr>Objectius d’aprenentatge</vt:lpstr>
      <vt:lpstr>Mètodes i Avaluació</vt:lpstr>
      <vt:lpstr>Espais i recursos</vt:lpstr>
      <vt:lpstr>Vocabulari Clau</vt:lpstr>
      <vt:lpstr>Competències que desenvoluparem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Biologia i Geologia</dc:title>
  <dc:creator>jORDI dOMÈNECH</dc:creator>
  <cp:lastModifiedBy>jORDI dOMÈNECH</cp:lastModifiedBy>
  <cp:revision>13</cp:revision>
  <cp:lastPrinted>2021-09-08T15:29:11Z</cp:lastPrinted>
  <dcterms:created xsi:type="dcterms:W3CDTF">2021-09-08T14:37:57Z</dcterms:created>
  <dcterms:modified xsi:type="dcterms:W3CDTF">2022-01-03T09:57:58Z</dcterms:modified>
</cp:coreProperties>
</file>