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279" r:id="rId18"/>
    <p:sldId id="280" r:id="rId19"/>
    <p:sldId id="286" r:id="rId20"/>
    <p:sldId id="291" r:id="rId21"/>
    <p:sldId id="260" r:id="rId22"/>
    <p:sldId id="261" r:id="rId23"/>
    <p:sldId id="262" r:id="rId24"/>
    <p:sldId id="263" r:id="rId25"/>
    <p:sldId id="292" r:id="rId26"/>
    <p:sldId id="307" r:id="rId27"/>
    <p:sldId id="287" r:id="rId28"/>
    <p:sldId id="289" r:id="rId29"/>
    <p:sldId id="290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0A09-AD2B-4E77-A20F-8F84865AAC40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786F-BE3E-4E9F-8B8E-0666495771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4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0A09-AD2B-4E77-A20F-8F84865AAC40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786F-BE3E-4E9F-8B8E-0666495771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28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0A09-AD2B-4E77-A20F-8F84865AAC40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786F-BE3E-4E9F-8B8E-0666495771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78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0A09-AD2B-4E77-A20F-8F84865AAC40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786F-BE3E-4E9F-8B8E-0666495771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09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0A09-AD2B-4E77-A20F-8F84865AAC40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786F-BE3E-4E9F-8B8E-0666495771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070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0A09-AD2B-4E77-A20F-8F84865AAC40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786F-BE3E-4E9F-8B8E-0666495771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12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0A09-AD2B-4E77-A20F-8F84865AAC40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786F-BE3E-4E9F-8B8E-0666495771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37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0A09-AD2B-4E77-A20F-8F84865AAC40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786F-BE3E-4E9F-8B8E-0666495771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39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0A09-AD2B-4E77-A20F-8F84865AAC40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786F-BE3E-4E9F-8B8E-0666495771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336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0A09-AD2B-4E77-A20F-8F84865AAC40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786F-BE3E-4E9F-8B8E-0666495771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66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0A09-AD2B-4E77-A20F-8F84865AAC40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786F-BE3E-4E9F-8B8E-0666495771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10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00A09-AD2B-4E77-A20F-8F84865AAC40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0786F-BE3E-4E9F-8B8E-0666495771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02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Herència Genètica 2.</a:t>
            </a:r>
            <a:br>
              <a:rPr lang="ca-ES" dirty="0" smtClean="0"/>
            </a:br>
            <a:r>
              <a:rPr lang="ca-ES" dirty="0" smtClean="0"/>
              <a:t>Dominància, Recessivitat, Cromosomes, Gens i Al·lels</a:t>
            </a:r>
            <a:br>
              <a:rPr lang="ca-ES" dirty="0" smtClean="0"/>
            </a:br>
            <a:r>
              <a:rPr lang="ca-ES" dirty="0" smtClean="0"/>
              <a:t>Teoria Cromosòmica de l’Herència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2204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280920" cy="621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701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4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918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59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134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964488" cy="673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144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568952" cy="643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476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105"/>
            <a:ext cx="8560696" cy="642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277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8" y="116632"/>
            <a:ext cx="8298348" cy="623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907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352928" cy="627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820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844011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997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a-ES" dirty="0" smtClean="0"/>
              <a:t>Però “on” eren aquests factors? </a:t>
            </a:r>
          </a:p>
          <a:p>
            <a:pPr marL="0" indent="0" algn="ctr">
              <a:buNone/>
            </a:pPr>
            <a:r>
              <a:rPr lang="ca-ES" dirty="0" smtClean="0"/>
              <a:t>Eren presents en tots els éssers vius?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999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Representació d’informació en arbres d’herència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987824" y="2204864"/>
            <a:ext cx="864096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2457249" y="4218108"/>
            <a:ext cx="936104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"/>
          <p:cNvCxnSpPr>
            <a:stCxn id="4" idx="3"/>
          </p:cNvCxnSpPr>
          <p:nvPr/>
        </p:nvCxnSpPr>
        <p:spPr>
          <a:xfrm>
            <a:off x="3851920" y="2636912"/>
            <a:ext cx="13681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5004048" y="2132856"/>
            <a:ext cx="936104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12 Conector recto"/>
          <p:cNvCxnSpPr/>
          <p:nvPr/>
        </p:nvCxnSpPr>
        <p:spPr>
          <a:xfrm>
            <a:off x="4427984" y="2639892"/>
            <a:ext cx="0" cy="789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V="1">
            <a:off x="2987824" y="3429000"/>
            <a:ext cx="4032448" cy="5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5652120" y="3434040"/>
            <a:ext cx="0" cy="789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7011403" y="3429000"/>
            <a:ext cx="0" cy="789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265988" y="3434040"/>
            <a:ext cx="0" cy="789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2987824" y="3429000"/>
            <a:ext cx="0" cy="789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3818350" y="4218108"/>
            <a:ext cx="864096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5220072" y="4218108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Elipse"/>
          <p:cNvSpPr/>
          <p:nvPr/>
        </p:nvSpPr>
        <p:spPr>
          <a:xfrm>
            <a:off x="6444208" y="4182104"/>
            <a:ext cx="936104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6" name="25 Conector recto"/>
          <p:cNvCxnSpPr/>
          <p:nvPr/>
        </p:nvCxnSpPr>
        <p:spPr>
          <a:xfrm>
            <a:off x="1089097" y="4680514"/>
            <a:ext cx="13681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"/>
          <p:cNvSpPr/>
          <p:nvPr/>
        </p:nvSpPr>
        <p:spPr>
          <a:xfrm>
            <a:off x="225001" y="4327602"/>
            <a:ext cx="864096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8" name="27 Conector recto"/>
          <p:cNvCxnSpPr/>
          <p:nvPr/>
        </p:nvCxnSpPr>
        <p:spPr>
          <a:xfrm>
            <a:off x="1773173" y="4680514"/>
            <a:ext cx="0" cy="789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Rectángulo"/>
          <p:cNvSpPr/>
          <p:nvPr/>
        </p:nvSpPr>
        <p:spPr>
          <a:xfrm>
            <a:off x="1341125" y="5469622"/>
            <a:ext cx="864096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CuadroTexto"/>
          <p:cNvSpPr txBox="1"/>
          <p:nvPr/>
        </p:nvSpPr>
        <p:spPr>
          <a:xfrm>
            <a:off x="6156176" y="1266622"/>
            <a:ext cx="2818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chemeClr val="accent1"/>
                </a:solidFill>
              </a:rPr>
              <a:t>Femella (no mostra el fenotip)</a:t>
            </a:r>
            <a:endParaRPr lang="es-ES" sz="2400" dirty="0">
              <a:solidFill>
                <a:schemeClr val="accent1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6977" y="1266622"/>
            <a:ext cx="2339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 smtClean="0">
                <a:solidFill>
                  <a:schemeClr val="accent1"/>
                </a:solidFill>
              </a:rPr>
              <a:t>Mascle</a:t>
            </a:r>
          </a:p>
          <a:p>
            <a:pPr algn="r"/>
            <a:r>
              <a:rPr lang="ca-ES" sz="2400" dirty="0" smtClean="0">
                <a:solidFill>
                  <a:schemeClr val="accent1"/>
                </a:solidFill>
              </a:rPr>
              <a:t>(mostra el fenotip)</a:t>
            </a:r>
            <a:endParaRPr lang="es-ES" sz="2400" dirty="0">
              <a:solidFill>
                <a:schemeClr val="accent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467737" y="5517232"/>
            <a:ext cx="2339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 smtClean="0">
                <a:solidFill>
                  <a:schemeClr val="accent1"/>
                </a:solidFill>
              </a:rPr>
              <a:t>Mascle</a:t>
            </a:r>
          </a:p>
          <a:p>
            <a:pPr algn="r"/>
            <a:r>
              <a:rPr lang="ca-ES" sz="2400" dirty="0" smtClean="0">
                <a:solidFill>
                  <a:schemeClr val="accent1"/>
                </a:solidFill>
              </a:rPr>
              <a:t>(no mostra el fenotip)</a:t>
            </a:r>
            <a:endParaRPr lang="es-ES" sz="2400" dirty="0">
              <a:solidFill>
                <a:schemeClr val="accent1"/>
              </a:solidFill>
            </a:endParaRPr>
          </a:p>
        </p:txBody>
      </p:sp>
      <p:cxnSp>
        <p:nvCxnSpPr>
          <p:cNvPr id="34" name="33 Conector recto"/>
          <p:cNvCxnSpPr/>
          <p:nvPr/>
        </p:nvCxnSpPr>
        <p:spPr>
          <a:xfrm>
            <a:off x="2356102" y="2097619"/>
            <a:ext cx="569199" cy="251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>
            <a:endCxn id="5" idx="7"/>
          </p:cNvCxnSpPr>
          <p:nvPr/>
        </p:nvCxnSpPr>
        <p:spPr>
          <a:xfrm flipH="1">
            <a:off x="5803063" y="1866786"/>
            <a:ext cx="353113" cy="403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flipH="1" flipV="1">
            <a:off x="6084168" y="5118208"/>
            <a:ext cx="481123" cy="528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471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28670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9552" y="69269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Walter </a:t>
            </a:r>
            <a:r>
              <a:rPr lang="ca-ES" dirty="0" err="1" smtClean="0"/>
              <a:t>Sutton</a:t>
            </a:r>
            <a:r>
              <a:rPr lang="ca-ES" dirty="0" smtClean="0"/>
              <a:t> i </a:t>
            </a:r>
            <a:r>
              <a:rPr lang="ca-ES" dirty="0" err="1" smtClean="0"/>
              <a:t>Theodor</a:t>
            </a:r>
            <a:r>
              <a:rPr lang="ca-ES" dirty="0" smtClean="0"/>
              <a:t> </a:t>
            </a:r>
            <a:r>
              <a:rPr lang="ca-ES" dirty="0" err="1" smtClean="0"/>
              <a:t>Bovery</a:t>
            </a:r>
            <a:endParaRPr lang="es-ES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2564904"/>
            <a:ext cx="5378201" cy="469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3268627" cy="217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360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Teoria Cromosòmica de l’Herència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868144" y="616530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23 parells de cromosomes homòlegs</a:t>
            </a:r>
            <a:endParaRPr lang="es-ES" dirty="0"/>
          </a:p>
        </p:txBody>
      </p:sp>
      <p:pic>
        <p:nvPicPr>
          <p:cNvPr id="2052" name="Picture 4" descr="La cromatina y los cromosomas. El cari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93683"/>
            <a:ext cx="4577446" cy="54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048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DN, genes, cromosomas… | Dci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3960440" cy="504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a cromatina y los cromosomas. El carioti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57756"/>
            <a:ext cx="4397426" cy="527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82804" y="628966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1 Gen  </a:t>
            </a:r>
            <a:r>
              <a:rPr lang="ca-ES" dirty="0" smtClean="0">
                <a:sym typeface="Wingdings" pitchFamily="2" charset="2"/>
              </a:rPr>
              <a:t> 2 Al·lels (versions diferents del gen)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076056" y="5934670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chemeClr val="accent3"/>
                </a:solidFill>
              </a:rPr>
              <a:t>A</a:t>
            </a:r>
            <a:r>
              <a:rPr lang="ca-ES" b="1" dirty="0" smtClean="0">
                <a:solidFill>
                  <a:schemeClr val="accent2"/>
                </a:solidFill>
              </a:rPr>
              <a:t>A</a:t>
            </a:r>
          </a:p>
          <a:p>
            <a:r>
              <a:rPr lang="ca-ES" b="1" dirty="0" err="1" smtClean="0">
                <a:solidFill>
                  <a:schemeClr val="accent3"/>
                </a:solidFill>
              </a:rPr>
              <a:t>A</a:t>
            </a:r>
            <a:r>
              <a:rPr lang="ca-ES" b="1" dirty="0" err="1" smtClean="0">
                <a:solidFill>
                  <a:schemeClr val="accent2"/>
                </a:solidFill>
              </a:rPr>
              <a:t>a</a:t>
            </a:r>
            <a:endParaRPr lang="ca-ES" b="1" dirty="0" smtClean="0">
              <a:solidFill>
                <a:schemeClr val="accent2"/>
              </a:solidFill>
            </a:endParaRPr>
          </a:p>
          <a:p>
            <a:r>
              <a:rPr lang="ca-ES" b="1" dirty="0" err="1" smtClean="0">
                <a:solidFill>
                  <a:schemeClr val="accent3"/>
                </a:solidFill>
              </a:rPr>
              <a:t>a</a:t>
            </a:r>
            <a:r>
              <a:rPr lang="ca-ES" b="1" dirty="0" err="1" smtClean="0">
                <a:solidFill>
                  <a:schemeClr val="accent2"/>
                </a:solidFill>
              </a:rPr>
              <a:t>a</a:t>
            </a:r>
            <a:endParaRPr lang="es-ES" b="1" dirty="0">
              <a:solidFill>
                <a:schemeClr val="accent2"/>
              </a:solidFill>
            </a:endParaRPr>
          </a:p>
        </p:txBody>
      </p:sp>
      <p:sp>
        <p:nvSpPr>
          <p:cNvPr id="7" name="6 Abrir llave"/>
          <p:cNvSpPr/>
          <p:nvPr/>
        </p:nvSpPr>
        <p:spPr>
          <a:xfrm>
            <a:off x="4932040" y="6021288"/>
            <a:ext cx="144016" cy="83671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5586034" y="3429000"/>
            <a:ext cx="303292" cy="144016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017502" y="3429000"/>
            <a:ext cx="303292" cy="14401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083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4772" y="68765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1 Gen  </a:t>
            </a:r>
            <a:r>
              <a:rPr lang="ca-ES" dirty="0" smtClean="0">
                <a:sym typeface="Wingdings" pitchFamily="2" charset="2"/>
              </a:rPr>
              <a:t> 2 Al·lels (versions diferents del gen)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788024" y="332656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chemeClr val="accent3"/>
                </a:solidFill>
              </a:rPr>
              <a:t>A</a:t>
            </a:r>
            <a:r>
              <a:rPr lang="ca-ES" b="1" dirty="0" smtClean="0">
                <a:solidFill>
                  <a:schemeClr val="accent2"/>
                </a:solidFill>
              </a:rPr>
              <a:t>A</a:t>
            </a:r>
          </a:p>
          <a:p>
            <a:r>
              <a:rPr lang="ca-ES" b="1" dirty="0" err="1" smtClean="0">
                <a:solidFill>
                  <a:schemeClr val="accent3"/>
                </a:solidFill>
              </a:rPr>
              <a:t>A</a:t>
            </a:r>
            <a:r>
              <a:rPr lang="ca-ES" b="1" dirty="0" err="1" smtClean="0">
                <a:solidFill>
                  <a:schemeClr val="accent2"/>
                </a:solidFill>
              </a:rPr>
              <a:t>a</a:t>
            </a:r>
            <a:endParaRPr lang="ca-ES" b="1" dirty="0" smtClean="0">
              <a:solidFill>
                <a:schemeClr val="accent2"/>
              </a:solidFill>
            </a:endParaRPr>
          </a:p>
          <a:p>
            <a:r>
              <a:rPr lang="ca-ES" b="1" dirty="0" err="1" smtClean="0">
                <a:solidFill>
                  <a:schemeClr val="accent3"/>
                </a:solidFill>
              </a:rPr>
              <a:t>a</a:t>
            </a:r>
            <a:r>
              <a:rPr lang="ca-ES" b="1" dirty="0" err="1" smtClean="0">
                <a:solidFill>
                  <a:schemeClr val="accent2"/>
                </a:solidFill>
              </a:rPr>
              <a:t>a</a:t>
            </a:r>
            <a:endParaRPr lang="es-ES" b="1" dirty="0">
              <a:solidFill>
                <a:schemeClr val="accent2"/>
              </a:solidFill>
            </a:endParaRPr>
          </a:p>
        </p:txBody>
      </p:sp>
      <p:sp>
        <p:nvSpPr>
          <p:cNvPr id="6" name="5 Abrir llave"/>
          <p:cNvSpPr/>
          <p:nvPr/>
        </p:nvSpPr>
        <p:spPr>
          <a:xfrm>
            <a:off x="4644008" y="419274"/>
            <a:ext cx="144016" cy="83671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4572000" y="44624"/>
            <a:ext cx="936104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290298" y="37402"/>
            <a:ext cx="1090013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6502642" y="412369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chemeClr val="accent3"/>
                </a:solidFill>
              </a:rPr>
              <a:t>A</a:t>
            </a:r>
          </a:p>
          <a:p>
            <a:r>
              <a:rPr lang="ca-ES" b="1" dirty="0" smtClean="0"/>
              <a:t>? </a:t>
            </a:r>
            <a:r>
              <a:rPr lang="ca-ES" b="1" dirty="0" smtClean="0">
                <a:sym typeface="Wingdings" pitchFamily="2" charset="2"/>
              </a:rPr>
              <a:t></a:t>
            </a:r>
            <a:r>
              <a:rPr lang="ca-ES" b="1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ca-ES" b="1" dirty="0" smtClean="0">
                <a:solidFill>
                  <a:schemeClr val="accent3"/>
                </a:solidFill>
              </a:rPr>
              <a:t>A</a:t>
            </a:r>
          </a:p>
          <a:p>
            <a:r>
              <a:rPr lang="ca-ES" b="1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ca-ES" b="1" dirty="0" smtClean="0">
                <a:solidFill>
                  <a:schemeClr val="accent2"/>
                </a:solidFill>
              </a:rPr>
              <a:t>a</a:t>
            </a:r>
          </a:p>
          <a:p>
            <a:endParaRPr lang="es-ES" b="1" dirty="0">
              <a:solidFill>
                <a:schemeClr val="accent2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72000" y="19795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GENOTIP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290298" y="194728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FENOTIP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411760" y="3356992"/>
            <a:ext cx="54726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>
                <a:solidFill>
                  <a:schemeClr val="accent3"/>
                </a:solidFill>
              </a:rPr>
              <a:t>A</a:t>
            </a:r>
            <a:r>
              <a:rPr lang="ca-ES" sz="2800" b="1" dirty="0">
                <a:solidFill>
                  <a:schemeClr val="accent2"/>
                </a:solidFill>
              </a:rPr>
              <a:t> </a:t>
            </a:r>
            <a:r>
              <a:rPr lang="ca-ES" sz="2800" b="1" dirty="0" smtClean="0"/>
              <a:t>ÉS UN AL·LEL DOMINANT</a:t>
            </a:r>
          </a:p>
          <a:p>
            <a:r>
              <a:rPr lang="ca-ES" sz="2800" b="1" dirty="0" smtClean="0">
                <a:solidFill>
                  <a:schemeClr val="accent2"/>
                </a:solidFill>
              </a:rPr>
              <a:t>a </a:t>
            </a:r>
            <a:r>
              <a:rPr lang="ca-ES" sz="2800" b="1" dirty="0" smtClean="0"/>
              <a:t>ÉS UN AL·LEL RECESSIU</a:t>
            </a:r>
          </a:p>
          <a:p>
            <a:endParaRPr lang="ca-ES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95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ué es un gen dominante y un gen recesivo? | Ciencia y Biolog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7625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358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Interpretem un arbre d’herència</a:t>
            </a:r>
            <a:endParaRPr lang="es-ES" dirty="0"/>
          </a:p>
        </p:txBody>
      </p:sp>
      <p:pic>
        <p:nvPicPr>
          <p:cNvPr id="55298" name="Picture 2" descr="Arboles genealogicos Según el tipo de herencia: - Alejandra Castillo n.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6132954" cy="371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99592" y="130011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Caràcter: Color cabell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271966" y="1320651"/>
            <a:ext cx="999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Al·lels: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067944" y="134457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 (fosc) dominant</a:t>
            </a:r>
          </a:p>
          <a:p>
            <a:r>
              <a:rPr lang="ca-ES" dirty="0" smtClean="0"/>
              <a:t>A (clar) recessiu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012160" y="1325573"/>
            <a:ext cx="122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Genotips: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7020272" y="135369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AA (fosc) </a:t>
            </a:r>
          </a:p>
          <a:p>
            <a:r>
              <a:rPr lang="ca-ES" dirty="0" err="1" smtClean="0"/>
              <a:t>Aa</a:t>
            </a:r>
            <a:r>
              <a:rPr lang="ca-ES" dirty="0" smtClean="0"/>
              <a:t> (fosc) </a:t>
            </a:r>
          </a:p>
          <a:p>
            <a:r>
              <a:rPr lang="ca-ES" dirty="0" err="1" smtClean="0"/>
              <a:t>aa</a:t>
            </a:r>
            <a:r>
              <a:rPr lang="ca-ES" dirty="0" smtClean="0"/>
              <a:t> (clar)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525934" y="2348880"/>
            <a:ext cx="483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A_                 </a:t>
            </a:r>
            <a:r>
              <a:rPr lang="ca-ES" dirty="0" err="1" smtClean="0"/>
              <a:t>aa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179049" y="2718212"/>
            <a:ext cx="2592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000" b="1" dirty="0" smtClean="0">
                <a:solidFill>
                  <a:schemeClr val="accent1"/>
                </a:solidFill>
              </a:rPr>
              <a:t>1. Anotar en llenguatge genètic la informació que és accessible (</a:t>
            </a:r>
            <a:r>
              <a:rPr lang="ca-ES" sz="2000" b="1" dirty="0" smtClean="0">
                <a:solidFill>
                  <a:schemeClr val="bg1">
                    <a:lumMod val="65000"/>
                  </a:schemeClr>
                </a:solidFill>
              </a:rPr>
              <a:t>raonament inductiu</a:t>
            </a:r>
            <a:r>
              <a:rPr lang="ca-ES" sz="2000" b="1" dirty="0" smtClean="0">
                <a:solidFill>
                  <a:schemeClr val="accent1"/>
                </a:solidFill>
              </a:rPr>
              <a:t>)</a:t>
            </a:r>
          </a:p>
          <a:p>
            <a:pPr algn="r"/>
            <a:r>
              <a:rPr lang="ca-ES" sz="2000" b="1" dirty="0" smtClean="0">
                <a:solidFill>
                  <a:schemeClr val="accent1"/>
                </a:solidFill>
              </a:rPr>
              <a:t>2. </a:t>
            </a:r>
            <a:r>
              <a:rPr lang="ca-ES" sz="2000" b="1" dirty="0" smtClean="0">
                <a:solidFill>
                  <a:schemeClr val="accent1"/>
                </a:solidFill>
              </a:rPr>
              <a:t>De </a:t>
            </a:r>
            <a:r>
              <a:rPr lang="ca-ES" sz="2000" b="1" dirty="0" smtClean="0">
                <a:solidFill>
                  <a:schemeClr val="accent1"/>
                </a:solidFill>
              </a:rPr>
              <a:t>qui ha rebut cadascú els seus al·lels</a:t>
            </a:r>
            <a:r>
              <a:rPr lang="ca-ES" sz="2000" b="1" dirty="0" smtClean="0">
                <a:solidFill>
                  <a:schemeClr val="accent1"/>
                </a:solidFill>
              </a:rPr>
              <a:t>? (</a:t>
            </a:r>
            <a:r>
              <a:rPr lang="ca-ES" sz="2000" b="1" dirty="0" smtClean="0">
                <a:solidFill>
                  <a:schemeClr val="bg1">
                    <a:lumMod val="65000"/>
                  </a:schemeClr>
                </a:solidFill>
              </a:rPr>
              <a:t>raonament deductiu</a:t>
            </a:r>
            <a:r>
              <a:rPr lang="ca-ES" sz="2000" b="1" dirty="0" smtClean="0">
                <a:solidFill>
                  <a:schemeClr val="accent1"/>
                </a:solidFill>
              </a:rPr>
              <a:t>)</a:t>
            </a:r>
            <a:endParaRPr lang="es-E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9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Malalties gèniques monogèniques més freqüents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795027" y="1556792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400" dirty="0" err="1"/>
              <a:t>Fibrosi</a:t>
            </a:r>
            <a:r>
              <a:rPr lang="es-ES" sz="2400" dirty="0"/>
              <a:t> quística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Α </a:t>
            </a:r>
            <a:r>
              <a:rPr lang="es-ES" sz="2400" dirty="0"/>
              <a:t>i </a:t>
            </a:r>
            <a:r>
              <a:rPr lang="el-GR" sz="2400" dirty="0"/>
              <a:t>β-</a:t>
            </a:r>
            <a:r>
              <a:rPr lang="es-ES" sz="2400" dirty="0" err="1"/>
              <a:t>talassèmia</a:t>
            </a:r>
            <a:endParaRPr lang="es-ES" sz="2400" dirty="0"/>
          </a:p>
          <a:p>
            <a:pPr marL="457200" indent="-457200">
              <a:buFont typeface="+mj-lt"/>
              <a:buAutoNum type="arabicPeriod"/>
            </a:pPr>
            <a:r>
              <a:rPr lang="es-ES" sz="2400" dirty="0"/>
              <a:t>Síndrome de X </a:t>
            </a:r>
            <a:r>
              <a:rPr lang="es-ES" sz="2400" dirty="0" err="1"/>
              <a:t>fràgil</a:t>
            </a:r>
            <a:endParaRPr lang="es-ES" sz="2400" dirty="0"/>
          </a:p>
          <a:p>
            <a:pPr marL="457200" indent="-457200">
              <a:buFont typeface="+mj-lt"/>
              <a:buAutoNum type="arabicPeriod"/>
            </a:pPr>
            <a:r>
              <a:rPr lang="es-ES" sz="2400" dirty="0" err="1"/>
              <a:t>Hemofília</a:t>
            </a:r>
            <a:r>
              <a:rPr lang="es-ES" sz="2400" dirty="0"/>
              <a:t> A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 err="1"/>
              <a:t>Atròfia</a:t>
            </a:r>
            <a:r>
              <a:rPr lang="es-ES" sz="2400" dirty="0"/>
              <a:t> Muscular Espinal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 err="1"/>
              <a:t>Anèmia</a:t>
            </a:r>
            <a:r>
              <a:rPr lang="es-ES" sz="2400" dirty="0"/>
              <a:t> falciforme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 err="1"/>
              <a:t>Neurofibromatosi</a:t>
            </a:r>
            <a:r>
              <a:rPr lang="es-ES" sz="2400" dirty="0"/>
              <a:t> </a:t>
            </a:r>
            <a:r>
              <a:rPr lang="es-ES" sz="2400" dirty="0" err="1"/>
              <a:t>Tipus</a:t>
            </a:r>
            <a:r>
              <a:rPr lang="es-ES" sz="2400" dirty="0"/>
              <a:t> 1 (NF1)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 err="1"/>
              <a:t>Malaltia</a:t>
            </a:r>
            <a:r>
              <a:rPr lang="es-ES" sz="2400" dirty="0"/>
              <a:t> de Huntington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 err="1"/>
              <a:t>Poliquistosi</a:t>
            </a:r>
            <a:r>
              <a:rPr lang="es-ES" sz="2400" dirty="0"/>
              <a:t> renal </a:t>
            </a:r>
            <a:r>
              <a:rPr lang="es-ES" sz="2400" dirty="0" err="1"/>
              <a:t>autosòmica</a:t>
            </a:r>
            <a:r>
              <a:rPr lang="es-ES" sz="2400" dirty="0"/>
              <a:t> </a:t>
            </a:r>
            <a:r>
              <a:rPr lang="es-ES" sz="2400" dirty="0" err="1"/>
              <a:t>recessiva</a:t>
            </a:r>
            <a:endParaRPr lang="es-ES" sz="2400" dirty="0"/>
          </a:p>
          <a:p>
            <a:pPr marL="457200" indent="-457200">
              <a:buFont typeface="+mj-lt"/>
              <a:buAutoNum type="arabicPeriod"/>
            </a:pPr>
            <a:r>
              <a:rPr lang="es-ES" sz="2400" dirty="0" err="1"/>
              <a:t>Distròfia</a:t>
            </a:r>
            <a:r>
              <a:rPr lang="es-ES" sz="2400" dirty="0"/>
              <a:t> </a:t>
            </a:r>
            <a:r>
              <a:rPr lang="es-ES" sz="2400" dirty="0" err="1"/>
              <a:t>Miotònica</a:t>
            </a:r>
            <a:r>
              <a:rPr lang="es-ES" sz="2400" dirty="0"/>
              <a:t> </a:t>
            </a:r>
            <a:r>
              <a:rPr lang="es-ES" sz="2400" dirty="0" err="1"/>
              <a:t>Tipus</a:t>
            </a:r>
            <a:r>
              <a:rPr lang="es-ES" sz="2400" dirty="0"/>
              <a:t> 1 (de </a:t>
            </a:r>
            <a:r>
              <a:rPr lang="es-ES" sz="2400" dirty="0" err="1"/>
              <a:t>Steinert</a:t>
            </a:r>
            <a:r>
              <a:rPr lang="es-ES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 err="1"/>
              <a:t>Distròfia</a:t>
            </a:r>
            <a:r>
              <a:rPr lang="es-ES" sz="2400" dirty="0"/>
              <a:t> muscular de </a:t>
            </a:r>
            <a:r>
              <a:rPr lang="es-ES" sz="2400" dirty="0" err="1"/>
              <a:t>Duchenne</a:t>
            </a:r>
            <a:r>
              <a:rPr lang="es-ES" sz="2400" dirty="0"/>
              <a:t> / Becker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/>
              <a:t>Síndrome de </a:t>
            </a:r>
            <a:r>
              <a:rPr lang="es-ES" sz="2400" dirty="0" err="1"/>
              <a:t>Marfan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528467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208912" cy="615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443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424936" cy="631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084168" y="3326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ANEUPLOÏDIES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4835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25691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08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Lleis de Mendel</a:t>
            </a:r>
            <a:endParaRPr lang="es-ES" dirty="0"/>
          </a:p>
        </p:txBody>
      </p:sp>
      <p:pic>
        <p:nvPicPr>
          <p:cNvPr id="6146" name="Picture 2" descr="Els experiments de MendelEls experiments de Mendel&#10;escultura de Mendel al jardí de l'abadia&#10;Mendel va realitzar els seus 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200800" cy="540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868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btenció de línies puresObtenció de línies pures&#10;Primerament Mendel va dedicar dos anys a desenvolupar línies genèticame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4011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63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9317"/>
            <a:ext cx="8424936" cy="632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80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4" cy="637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89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8352928" cy="627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403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44011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81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640960" cy="64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8203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228</Words>
  <Application>Microsoft Office PowerPoint</Application>
  <PresentationFormat>Presentación en pantalla (4:3)</PresentationFormat>
  <Paragraphs>54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Herència Genètica 2. Dominància, Recessivitat, Cromosomes, Gens i Al·lels Teoria Cromosòmica de l’Herència</vt:lpstr>
      <vt:lpstr>Representació d’informació en arbres d’herència</vt:lpstr>
      <vt:lpstr>Lleis de Mendel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Teoria Cromosòmica de l’Herència</vt:lpstr>
      <vt:lpstr>Presentación de PowerPoint</vt:lpstr>
      <vt:lpstr>Presentación de PowerPoint</vt:lpstr>
      <vt:lpstr>Presentación de PowerPoint</vt:lpstr>
      <vt:lpstr>Interpretem un arbre d’herència</vt:lpstr>
      <vt:lpstr>Malalties gèniques monogèniques més freqüents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jORDI dOMÈNECH</dc:creator>
  <cp:lastModifiedBy>jORDI dOMÈNECH</cp:lastModifiedBy>
  <cp:revision>20</cp:revision>
  <cp:lastPrinted>2020-10-06T16:25:31Z</cp:lastPrinted>
  <dcterms:created xsi:type="dcterms:W3CDTF">2020-10-06T15:03:10Z</dcterms:created>
  <dcterms:modified xsi:type="dcterms:W3CDTF">2022-01-03T09:58:12Z</dcterms:modified>
</cp:coreProperties>
</file>