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88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0A09-AD2B-4E77-A20F-8F84865AAC40}" type="datetimeFigureOut">
              <a:rPr lang="es-ES" smtClean="0"/>
              <a:t>15/12/2021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786F-BE3E-4E9F-8B8E-0666495771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3847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0A09-AD2B-4E77-A20F-8F84865AAC40}" type="datetimeFigureOut">
              <a:rPr lang="es-ES" smtClean="0"/>
              <a:t>15/12/2021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786F-BE3E-4E9F-8B8E-0666495771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6287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0A09-AD2B-4E77-A20F-8F84865AAC40}" type="datetimeFigureOut">
              <a:rPr lang="es-ES" smtClean="0"/>
              <a:t>15/12/2021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786F-BE3E-4E9F-8B8E-0666495771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378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0A09-AD2B-4E77-A20F-8F84865AAC40}" type="datetimeFigureOut">
              <a:rPr lang="es-ES" smtClean="0"/>
              <a:t>15/12/2021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786F-BE3E-4E9F-8B8E-0666495771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7092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0A09-AD2B-4E77-A20F-8F84865AAC40}" type="datetimeFigureOut">
              <a:rPr lang="es-ES" smtClean="0"/>
              <a:t>15/12/2021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786F-BE3E-4E9F-8B8E-0666495771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0709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0A09-AD2B-4E77-A20F-8F84865AAC40}" type="datetimeFigureOut">
              <a:rPr lang="es-ES" smtClean="0"/>
              <a:t>15/12/2021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786F-BE3E-4E9F-8B8E-0666495771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5120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0A09-AD2B-4E77-A20F-8F84865AAC40}" type="datetimeFigureOut">
              <a:rPr lang="es-ES" smtClean="0"/>
              <a:t>15/12/2021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786F-BE3E-4E9F-8B8E-0666495771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3377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0A09-AD2B-4E77-A20F-8F84865AAC40}" type="datetimeFigureOut">
              <a:rPr lang="es-ES" smtClean="0"/>
              <a:t>15/12/2021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786F-BE3E-4E9F-8B8E-0666495771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7391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0A09-AD2B-4E77-A20F-8F84865AAC40}" type="datetimeFigureOut">
              <a:rPr lang="es-ES" smtClean="0"/>
              <a:t>15/12/2021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786F-BE3E-4E9F-8B8E-0666495771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3364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0A09-AD2B-4E77-A20F-8F84865AAC40}" type="datetimeFigureOut">
              <a:rPr lang="es-ES" smtClean="0"/>
              <a:t>15/12/2021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786F-BE3E-4E9F-8B8E-0666495771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2660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0A09-AD2B-4E77-A20F-8F84865AAC40}" type="datetimeFigureOut">
              <a:rPr lang="es-ES" smtClean="0"/>
              <a:t>15/12/2021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786F-BE3E-4E9F-8B8E-0666495771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4106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00A09-AD2B-4E77-A20F-8F84865AAC40}" type="datetimeFigureOut">
              <a:rPr lang="es-ES" smtClean="0"/>
              <a:t>15/12/2021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0786F-BE3E-4E9F-8B8E-0666495771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0025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Herència Genètica 1.</a:t>
            </a:r>
            <a:br>
              <a:rPr lang="ca-ES" dirty="0" smtClean="0"/>
            </a:br>
            <a:r>
              <a:rPr lang="ca-ES" dirty="0" smtClean="0"/>
              <a:t>Heretabilitat i Teoria Cromosòmica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42204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Fibrosis Quística | Vall d'Hebron Barcelona Hospital Camp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6674" y="2468871"/>
            <a:ext cx="5267325" cy="2952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5472608" cy="3283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 descr="ᐅ Alcoholismo: ¿Cómo tratarlo e identificarlo? ⚡️ » esdocto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945246"/>
            <a:ext cx="4064509" cy="268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5076056" y="5661248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L’obesitat, la fibrosi quística, l’alcoholisme...són hereditaris?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03344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Fenotip  / Genotip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64904"/>
          </a:xfrm>
        </p:spPr>
        <p:txBody>
          <a:bodyPr/>
          <a:lstStyle/>
          <a:p>
            <a:r>
              <a:rPr lang="ca-ES" dirty="0" smtClean="0"/>
              <a:t>Malalties multifactorials (Gens +ambient)</a:t>
            </a:r>
          </a:p>
          <a:p>
            <a:r>
              <a:rPr lang="ca-ES" dirty="0" smtClean="0"/>
              <a:t>Malalties monogèniques /poligèniques</a:t>
            </a:r>
          </a:p>
          <a:p>
            <a:r>
              <a:rPr lang="ca-ES" dirty="0" smtClean="0"/>
              <a:t>Malalties amb penetrància incomplerta / determinisme genètic</a:t>
            </a:r>
            <a:endParaRPr lang="es-ES" dirty="0"/>
          </a:p>
        </p:txBody>
      </p:sp>
      <p:pic>
        <p:nvPicPr>
          <p:cNvPr id="27650" name="Picture 2" descr="Anomenem  genòtip  al conjunt de gens que ha heretat un individu .  És el conjunt de gens que té un ésser viu a cada cèl·l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0082" y="3501008"/>
            <a:ext cx="4053880" cy="3040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4926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Consell genètic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/>
          <a:lstStyle/>
          <a:p>
            <a:r>
              <a:rPr lang="ca-ES" dirty="0" smtClean="0"/>
              <a:t>Usant els coneixements sobre la base genètica de la malaltia i el càlcul de probabilitats, s’informa dels riscos, maneres de mitigar-los i opcions reproductives. </a:t>
            </a:r>
          </a:p>
          <a:p>
            <a:pPr lvl="1"/>
            <a:r>
              <a:rPr lang="ca-ES" dirty="0" smtClean="0"/>
              <a:t>Selecció d’embrions.</a:t>
            </a:r>
          </a:p>
          <a:p>
            <a:pPr lvl="1"/>
            <a:r>
              <a:rPr lang="ca-ES" dirty="0" smtClean="0"/>
              <a:t>Selecció per sexe (algunes malalties van lligades al sexe del nadó).</a:t>
            </a:r>
          </a:p>
          <a:p>
            <a:pPr marL="0" indent="0">
              <a:buNone/>
            </a:pPr>
            <a:r>
              <a:rPr lang="ca-ES" dirty="0" smtClean="0"/>
              <a:t>La família pren la decisió.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93996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Representació d’informació en arbres d’herència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2987824" y="2204864"/>
            <a:ext cx="864096" cy="86409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Elipse"/>
          <p:cNvSpPr/>
          <p:nvPr/>
        </p:nvSpPr>
        <p:spPr>
          <a:xfrm>
            <a:off x="2457249" y="4218108"/>
            <a:ext cx="936104" cy="93610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9" name="8 Conector recto"/>
          <p:cNvCxnSpPr>
            <a:stCxn id="4" idx="3"/>
          </p:cNvCxnSpPr>
          <p:nvPr/>
        </p:nvCxnSpPr>
        <p:spPr>
          <a:xfrm>
            <a:off x="3851920" y="2636912"/>
            <a:ext cx="136815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Elipse"/>
          <p:cNvSpPr/>
          <p:nvPr/>
        </p:nvSpPr>
        <p:spPr>
          <a:xfrm>
            <a:off x="5004048" y="2132856"/>
            <a:ext cx="936104" cy="93610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3" name="12 Conector recto"/>
          <p:cNvCxnSpPr/>
          <p:nvPr/>
        </p:nvCxnSpPr>
        <p:spPr>
          <a:xfrm>
            <a:off x="4427984" y="2639892"/>
            <a:ext cx="0" cy="7891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flipV="1">
            <a:off x="2987824" y="3429000"/>
            <a:ext cx="4032448" cy="5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5652120" y="3434040"/>
            <a:ext cx="0" cy="7891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7011403" y="3429000"/>
            <a:ext cx="0" cy="7891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4265988" y="3434040"/>
            <a:ext cx="0" cy="7891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2987824" y="3429000"/>
            <a:ext cx="0" cy="7891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Rectángulo"/>
          <p:cNvSpPr/>
          <p:nvPr/>
        </p:nvSpPr>
        <p:spPr>
          <a:xfrm>
            <a:off x="3818350" y="4218108"/>
            <a:ext cx="864096" cy="86409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Rectángulo"/>
          <p:cNvSpPr/>
          <p:nvPr/>
        </p:nvSpPr>
        <p:spPr>
          <a:xfrm>
            <a:off x="5220072" y="4218108"/>
            <a:ext cx="864096" cy="8640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Elipse"/>
          <p:cNvSpPr/>
          <p:nvPr/>
        </p:nvSpPr>
        <p:spPr>
          <a:xfrm>
            <a:off x="6444208" y="4182104"/>
            <a:ext cx="936104" cy="93610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6" name="25 Conector recto"/>
          <p:cNvCxnSpPr/>
          <p:nvPr/>
        </p:nvCxnSpPr>
        <p:spPr>
          <a:xfrm>
            <a:off x="1089097" y="4680514"/>
            <a:ext cx="136815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Rectángulo"/>
          <p:cNvSpPr/>
          <p:nvPr/>
        </p:nvSpPr>
        <p:spPr>
          <a:xfrm>
            <a:off x="225001" y="4327602"/>
            <a:ext cx="864096" cy="86409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8" name="27 Conector recto"/>
          <p:cNvCxnSpPr/>
          <p:nvPr/>
        </p:nvCxnSpPr>
        <p:spPr>
          <a:xfrm>
            <a:off x="1773173" y="4680514"/>
            <a:ext cx="0" cy="7891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Rectángulo"/>
          <p:cNvSpPr/>
          <p:nvPr/>
        </p:nvSpPr>
        <p:spPr>
          <a:xfrm>
            <a:off x="1341125" y="5469622"/>
            <a:ext cx="864096" cy="86409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6156176" y="1266622"/>
            <a:ext cx="2818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dirty="0" smtClean="0">
                <a:solidFill>
                  <a:schemeClr val="accent1"/>
                </a:solidFill>
              </a:rPr>
              <a:t>Femella (no mostra el fenotip)</a:t>
            </a:r>
            <a:endParaRPr lang="es-ES" sz="2400" dirty="0">
              <a:solidFill>
                <a:schemeClr val="accent1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16977" y="1266622"/>
            <a:ext cx="23391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2400" dirty="0" smtClean="0">
                <a:solidFill>
                  <a:schemeClr val="accent1"/>
                </a:solidFill>
              </a:rPr>
              <a:t>Mascle</a:t>
            </a:r>
          </a:p>
          <a:p>
            <a:pPr algn="r"/>
            <a:r>
              <a:rPr lang="ca-ES" sz="2400" dirty="0" smtClean="0">
                <a:solidFill>
                  <a:schemeClr val="accent1"/>
                </a:solidFill>
              </a:rPr>
              <a:t>(mostra el fenotip)</a:t>
            </a:r>
            <a:endParaRPr lang="es-ES" sz="2400" dirty="0">
              <a:solidFill>
                <a:schemeClr val="accent1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5467737" y="5517232"/>
            <a:ext cx="23391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2400" dirty="0" smtClean="0">
                <a:solidFill>
                  <a:schemeClr val="accent1"/>
                </a:solidFill>
              </a:rPr>
              <a:t>Mascle</a:t>
            </a:r>
          </a:p>
          <a:p>
            <a:pPr algn="r"/>
            <a:r>
              <a:rPr lang="ca-ES" sz="2400" dirty="0" smtClean="0">
                <a:solidFill>
                  <a:schemeClr val="accent1"/>
                </a:solidFill>
              </a:rPr>
              <a:t>(no mostra el fenotip)</a:t>
            </a:r>
            <a:endParaRPr lang="es-ES" sz="2400" dirty="0">
              <a:solidFill>
                <a:schemeClr val="accent1"/>
              </a:solidFill>
            </a:endParaRPr>
          </a:p>
        </p:txBody>
      </p:sp>
      <p:cxnSp>
        <p:nvCxnSpPr>
          <p:cNvPr id="34" name="33 Conector recto"/>
          <p:cNvCxnSpPr/>
          <p:nvPr/>
        </p:nvCxnSpPr>
        <p:spPr>
          <a:xfrm>
            <a:off x="2356102" y="2097619"/>
            <a:ext cx="569199" cy="2512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>
            <a:endCxn id="5" idx="7"/>
          </p:cNvCxnSpPr>
          <p:nvPr/>
        </p:nvCxnSpPr>
        <p:spPr>
          <a:xfrm flipH="1">
            <a:off x="5803063" y="1866786"/>
            <a:ext cx="353113" cy="403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 flipH="1" flipV="1">
            <a:off x="6084168" y="5118208"/>
            <a:ext cx="481123" cy="5284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6471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280920" cy="6210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13134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112</Words>
  <Application>Microsoft Office PowerPoint</Application>
  <PresentationFormat>Presentación en pantalla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Herència Genètica 1. Heretabilitat i Teoria Cromosòmica</vt:lpstr>
      <vt:lpstr>Presentación de PowerPoint</vt:lpstr>
      <vt:lpstr>Fenotip  / Genotip</vt:lpstr>
      <vt:lpstr>Consell genètic</vt:lpstr>
      <vt:lpstr>Representació d’informació en arbres d’herència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jORDI dOMÈNECH</dc:creator>
  <cp:lastModifiedBy>jORDI dOMÈNECH</cp:lastModifiedBy>
  <cp:revision>19</cp:revision>
  <cp:lastPrinted>2020-10-06T16:25:31Z</cp:lastPrinted>
  <dcterms:created xsi:type="dcterms:W3CDTF">2020-10-06T15:03:10Z</dcterms:created>
  <dcterms:modified xsi:type="dcterms:W3CDTF">2021-12-15T08:57:48Z</dcterms:modified>
</cp:coreProperties>
</file>