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4" r:id="rId5"/>
    <p:sldId id="273" r:id="rId6"/>
    <p:sldId id="266" r:id="rId7"/>
    <p:sldId id="271" r:id="rId8"/>
    <p:sldId id="27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4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5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0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1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5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DAB-62D6-467F-B81F-4D98C40AD6D9}" type="datetimeFigureOut">
              <a:rPr lang="es-ES" smtClean="0"/>
              <a:t>04/01/2022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ca-ES" sz="6600" dirty="0" smtClean="0"/>
              <a:t>Biologia i Geologia</a:t>
            </a:r>
            <a:endParaRPr lang="es-ES" sz="6600" dirty="0"/>
          </a:p>
        </p:txBody>
      </p:sp>
      <p:sp>
        <p:nvSpPr>
          <p:cNvPr id="4" name="AutoShape 2" descr="capcal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7" y="2420888"/>
            <a:ext cx="8071992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19" y="476672"/>
            <a:ext cx="3610744" cy="1143000"/>
          </a:xfrm>
        </p:spPr>
        <p:txBody>
          <a:bodyPr/>
          <a:lstStyle/>
          <a:p>
            <a:pPr algn="l"/>
            <a:r>
              <a:rPr lang="ca-ES" dirty="0" smtClean="0"/>
              <a:t>Projectes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4896544" cy="55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650150" y="5013176"/>
            <a:ext cx="1065866" cy="104548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23827" y="4736177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itchFamily="34" charset="0"/>
              </a:rPr>
              <a:t>Gattaca</a:t>
            </a:r>
            <a:endParaRPr lang="es-ES" sz="1200" b="1" dirty="0">
              <a:solidFill>
                <a:schemeClr val="accent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76"/>
            <a:ext cx="1000862" cy="10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491880" y="2132856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Drug</a:t>
            </a:r>
            <a:r>
              <a:rPr lang="ca-ES" dirty="0" smtClean="0"/>
              <a:t> </a:t>
            </a:r>
            <a:r>
              <a:rPr lang="ca-ES" dirty="0" err="1" smtClean="0"/>
              <a:t>Research</a:t>
            </a:r>
            <a:r>
              <a:rPr lang="ca-ES" dirty="0" smtClean="0"/>
              <a:t> (Mitosi i Biomedicina)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106402" y="2007011"/>
            <a:ext cx="5254466" cy="3279153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888432" cy="336933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2 CuadroTexto"/>
          <p:cNvSpPr txBox="1"/>
          <p:nvPr/>
        </p:nvSpPr>
        <p:spPr>
          <a:xfrm>
            <a:off x="467544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Objectiu</a:t>
            </a:r>
            <a:r>
              <a:rPr lang="ca-ES" dirty="0" smtClean="0"/>
              <a:t>: a partir de diferents mostres de biòpsies analitzarem l’eficàcia de diferents tractaments </a:t>
            </a:r>
            <a:r>
              <a:rPr lang="ca-ES" dirty="0" err="1" smtClean="0"/>
              <a:t>antitumorals</a:t>
            </a:r>
            <a:r>
              <a:rPr lang="ca-ES" dirty="0" smtClean="0"/>
              <a:t> i publicarem un article científic amb els nostres resultats.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65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Drug</a:t>
            </a:r>
            <a:r>
              <a:rPr lang="ca-ES" dirty="0" smtClean="0"/>
              <a:t> </a:t>
            </a:r>
            <a:r>
              <a:rPr lang="ca-ES" dirty="0" err="1" smtClean="0"/>
              <a:t>Research</a:t>
            </a:r>
            <a:r>
              <a:rPr lang="ca-ES" dirty="0" smtClean="0"/>
              <a:t> (Mitosi i Biomedicina)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53975"/>
              </p:ext>
            </p:extLst>
          </p:nvPr>
        </p:nvGraphicFramePr>
        <p:xfrm>
          <a:off x="323528" y="2852936"/>
          <a:ext cx="8712968" cy="297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A fer servir dades clíniques per treure conclusions.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A dissenyar experiments i recerques.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El paper de la mitosi en processos com el desenvolupament embrionari, la regeneració i el càncer.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A comunicar en format d’article científic.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A analitzar crítica i èticament aspectes del funcionament de la ciència.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Lèxic fonamental de la UD</a:t>
                      </a:r>
                      <a:endParaRPr lang="es-ES" sz="2400" kern="50" dirty="0">
                        <a:effectLst/>
                        <a:latin typeface="Palatino Linotype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28" y="19888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Objectius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036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recto de flecha"/>
          <p:cNvCxnSpPr/>
          <p:nvPr/>
        </p:nvCxnSpPr>
        <p:spPr>
          <a:xfrm flipV="1">
            <a:off x="6967702" y="3650705"/>
            <a:ext cx="0" cy="172819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69251" y="6045039"/>
            <a:ext cx="583069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8" idx="1"/>
          </p:cNvCxnSpPr>
          <p:nvPr/>
        </p:nvCxnSpPr>
        <p:spPr>
          <a:xfrm>
            <a:off x="369251" y="4497792"/>
            <a:ext cx="573435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69" y="0"/>
            <a:ext cx="8229600" cy="1143000"/>
          </a:xfrm>
        </p:spPr>
        <p:txBody>
          <a:bodyPr/>
          <a:lstStyle/>
          <a:p>
            <a:r>
              <a:rPr lang="ca-ES" dirty="0" smtClean="0"/>
              <a:t>Mètodes i Avaluació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b="1" dirty="0" smtClean="0">
                <a:solidFill>
                  <a:schemeClr val="accent3"/>
                </a:solidFill>
              </a:rPr>
              <a:t>Tallers</a:t>
            </a:r>
            <a:r>
              <a:rPr lang="ca-ES" sz="2800" dirty="0" smtClean="0"/>
              <a:t>: explicacions 20 min</a:t>
            </a:r>
          </a:p>
          <a:p>
            <a:pPr marL="0" indent="0">
              <a:buNone/>
            </a:pPr>
            <a:r>
              <a:rPr lang="ca-ES" sz="2800" b="1" dirty="0" smtClean="0">
                <a:solidFill>
                  <a:schemeClr val="accent6"/>
                </a:solidFill>
              </a:rPr>
              <a:t>Projecte</a:t>
            </a:r>
            <a:r>
              <a:rPr lang="ca-ES" sz="2800" dirty="0" smtClean="0"/>
              <a:t>: treball en equips de 3. Els formeu vosaltres, cal canviar entre un projecte i el següent.</a:t>
            </a:r>
          </a:p>
          <a:p>
            <a:pPr marL="0" indent="0">
              <a:buNone/>
            </a:pPr>
            <a:r>
              <a:rPr lang="ca-ES" sz="2800" dirty="0" smtClean="0">
                <a:solidFill>
                  <a:schemeClr val="accent4"/>
                </a:solidFill>
              </a:rPr>
              <a:t>Dossier digital</a:t>
            </a:r>
            <a:r>
              <a:rPr lang="ca-ES" sz="2800" dirty="0" smtClean="0"/>
              <a:t>: recollida de tasques i reflexions</a:t>
            </a:r>
            <a:endParaRPr lang="es-ES" sz="2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69251" y="5366795"/>
            <a:ext cx="7054830" cy="1210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619330" y="4154761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03606" y="417462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</a:t>
            </a:r>
          </a:p>
          <a:p>
            <a:pPr algn="ctr"/>
            <a:r>
              <a:rPr lang="ca-ES" dirty="0" err="1" smtClean="0"/>
              <a:t>Moodle</a:t>
            </a:r>
            <a:r>
              <a:rPr lang="ca-ES" dirty="0" smtClean="0"/>
              <a:t> final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5773348"/>
            <a:ext cx="19442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Anàlisi inicial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5773348"/>
            <a:ext cx="18722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Esborrany article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99944" y="5773347"/>
            <a:ext cx="1540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final: Article 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1495093" y="4514801"/>
            <a:ext cx="1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003442" y="5366795"/>
            <a:ext cx="0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159390" y="4801092"/>
            <a:ext cx="0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4735454" y="5378897"/>
            <a:ext cx="0" cy="39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319630" y="4820957"/>
            <a:ext cx="0" cy="55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1" idx="0"/>
          </p:cNvCxnSpPr>
          <p:nvPr/>
        </p:nvCxnSpPr>
        <p:spPr>
          <a:xfrm flipH="1" flipV="1">
            <a:off x="6812014" y="5378897"/>
            <a:ext cx="158134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070015" y="3146649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Dossier Digital</a:t>
            </a:r>
            <a:endParaRPr lang="es-ES" dirty="0"/>
          </a:p>
        </p:txBody>
      </p:sp>
      <p:sp>
        <p:nvSpPr>
          <p:cNvPr id="33" name="32 Elipse"/>
          <p:cNvSpPr/>
          <p:nvPr/>
        </p:nvSpPr>
        <p:spPr>
          <a:xfrm>
            <a:off x="2914905" y="5306889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1413366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77662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653726" y="5294787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237902" y="5309222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730285" y="5301874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873513" y="4184069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1560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1</a:t>
            </a:r>
            <a:endParaRPr lang="es-ES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660626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2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313409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3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311860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352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Espais i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Moodle</a:t>
            </a: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r>
              <a:rPr lang="ca-ES" dirty="0" smtClean="0"/>
              <a:t>Tots els materials són sempre al </a:t>
            </a:r>
            <a:r>
              <a:rPr lang="ca-ES" dirty="0" err="1" smtClean="0"/>
              <a:t>Moodle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Totes les activitats/tasques es presenten sempre al </a:t>
            </a:r>
            <a:r>
              <a:rPr lang="ca-ES" dirty="0" err="1" smtClean="0"/>
              <a:t>Moodle</a:t>
            </a:r>
            <a:r>
              <a:rPr lang="ca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8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Vocabulari Clau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746" y="3933056"/>
            <a:ext cx="3816424" cy="26642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7056784" cy="618630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dirty="0"/>
              <a:t>Mitosi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Diferenciació cel·lular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Cromosoma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Cromàtide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Centrosoma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Microtúbul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Profase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Metafase,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Anafase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Telofase, Desdiferenciació, Totipotent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Pluripotent, </a:t>
            </a:r>
            <a:endParaRPr lang="es-ES" dirty="0"/>
          </a:p>
          <a:p>
            <a:pPr>
              <a:spcAft>
                <a:spcPts val="600"/>
              </a:spcAft>
            </a:pPr>
            <a:endParaRPr lang="ca-ES" dirty="0" smtClean="0"/>
          </a:p>
          <a:p>
            <a:pPr>
              <a:spcAft>
                <a:spcPts val="600"/>
              </a:spcAft>
            </a:pPr>
            <a:endParaRPr lang="ca-ES" dirty="0"/>
          </a:p>
          <a:p>
            <a:pPr>
              <a:spcAft>
                <a:spcPts val="600"/>
              </a:spcAft>
            </a:pPr>
            <a:endParaRPr lang="ca-ES" dirty="0" smtClean="0"/>
          </a:p>
          <a:p>
            <a:pPr>
              <a:spcAft>
                <a:spcPts val="600"/>
              </a:spcAft>
            </a:pPr>
            <a:endParaRPr lang="ca-ES" dirty="0"/>
          </a:p>
          <a:p>
            <a:pPr>
              <a:spcAft>
                <a:spcPts val="600"/>
              </a:spcAft>
            </a:pPr>
            <a:endParaRPr lang="ca-ES" dirty="0" smtClean="0"/>
          </a:p>
          <a:p>
            <a:pPr>
              <a:spcAft>
                <a:spcPts val="600"/>
              </a:spcAft>
            </a:pPr>
            <a:r>
              <a:rPr lang="ca-ES" dirty="0" smtClean="0"/>
              <a:t>Ciclines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Angiogènesi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Metàstasi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Citocinesi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Factors de diferenciació i creixement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Expressió gènica, Clonació reproductiva, clonació terapèutica, Apoptosi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Tumor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Taxa Mitòtica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ca-ES" dirty="0"/>
              <a:t>Assaig Clínic.</a:t>
            </a:r>
            <a:endParaRPr lang="es-ES" dirty="0"/>
          </a:p>
          <a:p>
            <a:r>
              <a:rPr lang="ca-ES" b="1" dirty="0"/>
              <a:t/>
            </a:r>
            <a:br>
              <a:rPr lang="ca-ES" b="1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55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Competències que desenvoluparem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a-ES" b="1" dirty="0" smtClean="0"/>
              <a:t>Indagació</a:t>
            </a:r>
            <a:r>
              <a:rPr lang="ca-ES" dirty="0" smtClean="0"/>
              <a:t> (2,6). Fer servir el coneixement científic per interpretar i fer prediccions. Saber fer recerques i participar en processos de creació del coneixement científic. </a:t>
            </a:r>
            <a:r>
              <a:rPr lang="es-ES" dirty="0" smtClean="0"/>
              <a:t> </a:t>
            </a:r>
            <a:r>
              <a:rPr lang="es-ES" dirty="0" err="1"/>
              <a:t>Reconèixer</a:t>
            </a:r>
            <a:r>
              <a:rPr lang="es-ES" dirty="0"/>
              <a:t> i aplicar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processos</a:t>
            </a:r>
            <a:r>
              <a:rPr lang="es-ES" dirty="0"/>
              <a:t> </a:t>
            </a:r>
            <a:r>
              <a:rPr lang="es-ES" dirty="0" err="1"/>
              <a:t>implicats</a:t>
            </a:r>
            <a:r>
              <a:rPr lang="es-ES" dirty="0"/>
              <a:t> en </a:t>
            </a:r>
            <a:r>
              <a:rPr lang="es-ES" dirty="0" err="1"/>
              <a:t>l’elaboració</a:t>
            </a:r>
            <a:r>
              <a:rPr lang="es-ES" dirty="0"/>
              <a:t> i </a:t>
            </a:r>
            <a:r>
              <a:rPr lang="es-ES" dirty="0" err="1" smtClean="0"/>
              <a:t>validació</a:t>
            </a:r>
            <a:r>
              <a:rPr lang="es-ES" dirty="0" smtClean="0"/>
              <a:t> del </a:t>
            </a:r>
            <a:r>
              <a:rPr lang="es-ES" dirty="0" err="1"/>
              <a:t>coneixement</a:t>
            </a:r>
            <a:r>
              <a:rPr lang="es-ES" dirty="0"/>
              <a:t> </a:t>
            </a:r>
            <a:r>
              <a:rPr lang="es-ES" dirty="0" err="1"/>
              <a:t>científic</a:t>
            </a:r>
            <a:r>
              <a:rPr lang="es-ES" dirty="0" smtClean="0"/>
              <a:t>.</a:t>
            </a:r>
          </a:p>
          <a:p>
            <a:r>
              <a:rPr lang="ca-ES" b="1" dirty="0" smtClean="0"/>
              <a:t>Salut </a:t>
            </a:r>
            <a:r>
              <a:rPr lang="ca-ES" dirty="0" smtClean="0"/>
              <a:t>(12). </a:t>
            </a:r>
            <a:r>
              <a:rPr lang="es-ES" dirty="0"/>
              <a:t>Adoptar mesures de </a:t>
            </a:r>
            <a:r>
              <a:rPr lang="es-ES" dirty="0" err="1"/>
              <a:t>prevenció</a:t>
            </a:r>
            <a:r>
              <a:rPr lang="es-ES" dirty="0"/>
              <a:t> i </a:t>
            </a:r>
            <a:r>
              <a:rPr lang="es-ES" dirty="0" err="1"/>
              <a:t>hàbits</a:t>
            </a:r>
            <a:r>
              <a:rPr lang="es-ES" dirty="0"/>
              <a:t> saludables en </a:t>
            </a:r>
            <a:r>
              <a:rPr lang="es-ES" dirty="0" err="1"/>
              <a:t>l’àmbit</a:t>
            </a:r>
            <a:r>
              <a:rPr lang="es-ES" dirty="0"/>
              <a:t> individual i </a:t>
            </a:r>
            <a:r>
              <a:rPr lang="es-ES" dirty="0" smtClean="0"/>
              <a:t>social, </a:t>
            </a:r>
            <a:r>
              <a:rPr lang="es-ES" dirty="0" err="1" smtClean="0"/>
              <a:t>fonamentades</a:t>
            </a:r>
            <a:r>
              <a:rPr lang="es-ES" dirty="0" smtClean="0"/>
              <a:t> </a:t>
            </a:r>
            <a:r>
              <a:rPr lang="es-ES" dirty="0"/>
              <a:t>en el </a:t>
            </a:r>
            <a:r>
              <a:rPr lang="es-ES" dirty="0" err="1"/>
              <a:t>coneixement</a:t>
            </a:r>
            <a:r>
              <a:rPr lang="es-ES" dirty="0"/>
              <a:t> de les </a:t>
            </a:r>
            <a:r>
              <a:rPr lang="es-ES" dirty="0" err="1"/>
              <a:t>estratègies</a:t>
            </a:r>
            <a:r>
              <a:rPr lang="es-ES" dirty="0"/>
              <a:t> de </a:t>
            </a:r>
            <a:r>
              <a:rPr lang="es-ES" dirty="0" err="1"/>
              <a:t>detecció</a:t>
            </a:r>
            <a:r>
              <a:rPr lang="es-ES" dirty="0"/>
              <a:t> i </a:t>
            </a:r>
            <a:r>
              <a:rPr lang="es-ES" dirty="0" err="1"/>
              <a:t>resposta</a:t>
            </a:r>
            <a:r>
              <a:rPr lang="es-ES" dirty="0"/>
              <a:t> del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dirty="0" err="1"/>
              <a:t>humà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64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309</Words>
  <Application>Microsoft Office PowerPoint</Application>
  <PresentationFormat>Presentación en pantalla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Biologia i Geologia</vt:lpstr>
      <vt:lpstr>Projectes</vt:lpstr>
      <vt:lpstr>Drug Research (Mitosi i Biomedicina)</vt:lpstr>
      <vt:lpstr>Drug Research (Mitosi i Biomedicina)</vt:lpstr>
      <vt:lpstr>Mètodes i Avaluació</vt:lpstr>
      <vt:lpstr>Espais i recursos</vt:lpstr>
      <vt:lpstr>Vocabulari Clau</vt:lpstr>
      <vt:lpstr>Competències que desenvoluparem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Geologia</dc:title>
  <dc:creator>jORDI dOMÈNECH</dc:creator>
  <cp:lastModifiedBy>jORDI dOMÈNECH</cp:lastModifiedBy>
  <cp:revision>12</cp:revision>
  <cp:lastPrinted>2021-09-08T15:29:11Z</cp:lastPrinted>
  <dcterms:created xsi:type="dcterms:W3CDTF">2021-09-08T14:37:57Z</dcterms:created>
  <dcterms:modified xsi:type="dcterms:W3CDTF">2022-01-04T00:49:39Z</dcterms:modified>
</cp:coreProperties>
</file>