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65" r:id="rId5"/>
    <p:sldId id="259" r:id="rId6"/>
    <p:sldId id="267" r:id="rId7"/>
    <p:sldId id="268" r:id="rId8"/>
    <p:sldId id="257" r:id="rId9"/>
    <p:sldId id="270" r:id="rId10"/>
    <p:sldId id="261" r:id="rId11"/>
    <p:sldId id="258" r:id="rId12"/>
    <p:sldId id="262" r:id="rId13"/>
    <p:sldId id="269" r:id="rId14"/>
    <p:sldId id="263" r:id="rId15"/>
    <p:sldId id="26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7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3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88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17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92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72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68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9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1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7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61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7AA4-1C30-4199-A2A5-3A751C383F81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83F6-D05F-4B56-86BA-793601E82B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0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s.wikipedia.org/wiki/Vincrist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cs.xtec.cat/naturalsom/1r-batx-bio/4-la-vida-de-la-cellula-cicle-cellula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KIRWY-LMYc" TargetMode="External"/><Relationship Id="rId3" Type="http://schemas.openxmlformats.org/officeDocument/2006/relationships/hyperlink" Target="https://youtu.be/cvlpmmvB_m4" TargetMode="External"/><Relationship Id="rId7" Type="http://schemas.openxmlformats.org/officeDocument/2006/relationships/hyperlink" Target="https://youtu.be/VRhz3DhjG5M" TargetMode="External"/><Relationship Id="rId2" Type="http://schemas.openxmlformats.org/officeDocument/2006/relationships/hyperlink" Target="https://youtu.be/Q6ucKWIIFm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EpTTolebqo" TargetMode="External"/><Relationship Id="rId5" Type="http://schemas.openxmlformats.org/officeDocument/2006/relationships/hyperlink" Target="https://youtu.be/IeUANxFVXKc" TargetMode="External"/><Relationship Id="rId4" Type="http://schemas.openxmlformats.org/officeDocument/2006/relationships/hyperlink" Target="https://youtu.be/C6hn3sA0ip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Cèl·lula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47021" cy="473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98187" y="1124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4B4B4B"/>
                </a:solidFill>
              </a:rPr>
              <a:t>Centríol  o Centrosoma</a:t>
            </a:r>
            <a:endParaRPr lang="es-E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0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Desdiferenciació i clonació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9" y="1412776"/>
            <a:ext cx="8483962" cy="47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64533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Desdiferenciació, Clonació reproductiva, clonació terapèutica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696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Apoptosi, càncer i quimioteràpia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4393"/>
            <a:ext cx="70294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56612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Apoptosi (Suïcidi cel·lular), Tumor, Drogues </a:t>
            </a:r>
            <a:r>
              <a:rPr lang="ca-ES" dirty="0" err="1" smtClean="0"/>
              <a:t>Anti</a:t>
            </a:r>
            <a:r>
              <a:rPr lang="ca-ES" dirty="0" smtClean="0"/>
              <a:t>-tumorals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828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Metàstasi i angiogènesi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Metàstasi, Angiogènesi, Factor de creixement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7065"/>
            <a:ext cx="5999386" cy="4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6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Diagnòstic i tractament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Marcadors sanguinis</a:t>
            </a:r>
          </a:p>
          <a:p>
            <a:r>
              <a:rPr lang="ca-ES" dirty="0" smtClean="0"/>
              <a:t>Taxa Mitòtica (% de cèl·lules en mitosi)</a:t>
            </a:r>
          </a:p>
          <a:p>
            <a:endParaRPr lang="ca-ES" dirty="0"/>
          </a:p>
          <a:p>
            <a:r>
              <a:rPr lang="ca-ES" dirty="0" smtClean="0"/>
              <a:t>Tumor benigne (no metàstasi, no angiogènesi)</a:t>
            </a:r>
          </a:p>
          <a:p>
            <a:r>
              <a:rPr lang="ca-ES" dirty="0" smtClean="0"/>
              <a:t>Tumor maligne (metàstasi, angiogènesi)</a:t>
            </a:r>
          </a:p>
          <a:p>
            <a:pPr marL="0" indent="0">
              <a:buNone/>
            </a:pPr>
            <a:endParaRPr lang="ca-ES" dirty="0" smtClean="0"/>
          </a:p>
          <a:p>
            <a:r>
              <a:rPr lang="ca-ES" dirty="0" err="1" smtClean="0"/>
              <a:t>Ràdioteràpia</a:t>
            </a:r>
            <a:endParaRPr lang="es-ES" dirty="0" smtClean="0"/>
          </a:p>
          <a:p>
            <a:r>
              <a:rPr lang="ca-ES" dirty="0" smtClean="0"/>
              <a:t>Quimioteràpia</a:t>
            </a:r>
          </a:p>
        </p:txBody>
      </p:sp>
    </p:spTree>
    <p:extLst>
      <p:ext uri="{BB962C8B-B14F-4D97-AF65-F5344CB8AC3E}">
        <p14:creationId xmlns:p14="http://schemas.microsoft.com/office/powerpoint/2010/main" val="178112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Antitumorals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67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dirty="0" err="1" smtClean="0">
                <a:hlinkClick r:id="rId2"/>
              </a:rPr>
              <a:t>Vincristina</a:t>
            </a:r>
            <a:r>
              <a:rPr lang="ca-ES" dirty="0" smtClean="0"/>
              <a:t> (microtúbuls)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7" y="2996952"/>
            <a:ext cx="2294384" cy="22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62648"/>
            <a:ext cx="2221005" cy="16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744"/>
            <a:ext cx="489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 smtClean="0"/>
              <a:t>Inhibidors del cicle cel·lular</a:t>
            </a:r>
            <a:endParaRPr lang="es-ES" sz="24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1760" y="1170873"/>
            <a:ext cx="489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 smtClean="0"/>
              <a:t>Activadors del sistema immunitari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8942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Materials de consulta: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a-ES" u="sng" dirty="0" smtClean="0">
                <a:hlinkClick r:id="rId2"/>
              </a:rPr>
              <a:t>https</a:t>
            </a:r>
            <a:r>
              <a:rPr lang="ca-ES" u="sng" dirty="0">
                <a:hlinkClick r:id="rId2"/>
              </a:rPr>
              <a:t>://blocs.xtec.cat/naturalsom/1r-batx-bio/4-la-vida-de-la-cellula-cicle-cellular/</a:t>
            </a:r>
            <a:r>
              <a:rPr lang="ca-ES" dirty="0"/>
              <a:t>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23989"/>
            <a:ext cx="7772400" cy="1470025"/>
          </a:xfrm>
        </p:spPr>
        <p:txBody>
          <a:bodyPr/>
          <a:lstStyle/>
          <a:p>
            <a:r>
              <a:rPr lang="ca-ES" dirty="0" smtClean="0"/>
              <a:t>Cèl·lula i Mitosi</a:t>
            </a:r>
            <a:endParaRPr lang="es-ES" dirty="0"/>
          </a:p>
        </p:txBody>
      </p:sp>
      <p:pic>
        <p:nvPicPr>
          <p:cNvPr id="1030" name="Picture 6" descr="Diagrama que muestra el desarrollo embrionario y fetal humano. - Descargar  Vectores Gratis, Illustrator Graficos, Plantillas Dis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2132856"/>
            <a:ext cx="9001000" cy="38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2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tosis - Concepto, fases y qué es la me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68" y="1484784"/>
            <a:ext cx="9348192" cy="46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63688" y="117693"/>
            <a:ext cx="5760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effectLst/>
            </a:endParaRPr>
          </a:p>
          <a:p>
            <a:pPr lvl="0"/>
            <a:r>
              <a:rPr lang="ca-ES" b="1" dirty="0" smtClean="0"/>
              <a:t>Cell </a:t>
            </a:r>
            <a:r>
              <a:rPr lang="ca-ES" b="1" dirty="0" err="1"/>
              <a:t>division</a:t>
            </a:r>
            <a:r>
              <a:rPr lang="ca-ES" b="1" dirty="0"/>
              <a:t> </a:t>
            </a:r>
            <a:r>
              <a:rPr lang="ca-ES" b="1" dirty="0" err="1"/>
              <a:t>and</a:t>
            </a:r>
            <a:r>
              <a:rPr lang="ca-ES" b="1" dirty="0"/>
              <a:t> </a:t>
            </a:r>
            <a:r>
              <a:rPr lang="ca-ES" b="1" dirty="0" err="1"/>
              <a:t>the</a:t>
            </a:r>
            <a:r>
              <a:rPr lang="ca-ES" b="1" dirty="0"/>
              <a:t> Cell </a:t>
            </a:r>
            <a:r>
              <a:rPr lang="ca-ES" b="1" dirty="0" err="1"/>
              <a:t>Cycle</a:t>
            </a:r>
            <a:endParaRPr lang="es-ES" dirty="0"/>
          </a:p>
          <a:p>
            <a:r>
              <a:rPr lang="ca-ES" u="sng" dirty="0">
                <a:hlinkClick r:id="rId2"/>
              </a:rPr>
              <a:t>https://youtu.be/Q6ucKWIIFmg</a:t>
            </a:r>
            <a:endParaRPr lang="es-ES" dirty="0"/>
          </a:p>
          <a:p>
            <a:r>
              <a:rPr lang="ca-ES" b="1" dirty="0"/>
              <a:t> </a:t>
            </a:r>
            <a:endParaRPr lang="es-ES" dirty="0"/>
          </a:p>
          <a:p>
            <a:pPr lvl="0"/>
            <a:r>
              <a:rPr lang="ca-ES" b="1" dirty="0"/>
              <a:t>Mitosis </a:t>
            </a:r>
            <a:r>
              <a:rPr lang="ca-ES" b="1" dirty="0" err="1"/>
              <a:t>stages</a:t>
            </a:r>
            <a:endParaRPr lang="es-ES" dirty="0"/>
          </a:p>
          <a:p>
            <a:r>
              <a:rPr lang="ca-ES" u="sng" dirty="0">
                <a:hlinkClick r:id="rId3"/>
              </a:rPr>
              <a:t>https://youtu.be/cvlpmmvB_m4</a:t>
            </a:r>
            <a:endParaRPr lang="es-ES" dirty="0"/>
          </a:p>
          <a:p>
            <a:r>
              <a:rPr lang="ca-ES" dirty="0"/>
              <a:t> </a:t>
            </a:r>
            <a:endParaRPr lang="es-ES" dirty="0"/>
          </a:p>
          <a:p>
            <a:pPr lvl="0"/>
            <a:r>
              <a:rPr lang="ca-ES" b="1" dirty="0"/>
              <a:t>Mitosis </a:t>
            </a:r>
            <a:r>
              <a:rPr lang="ca-ES" b="1" dirty="0" err="1"/>
              <a:t>stages</a:t>
            </a:r>
            <a:r>
              <a:rPr lang="ca-ES" b="1" dirty="0"/>
              <a:t> </a:t>
            </a:r>
            <a:r>
              <a:rPr lang="ca-ES" b="1" dirty="0" err="1"/>
              <a:t>and</a:t>
            </a:r>
            <a:r>
              <a:rPr lang="ca-ES" b="1" dirty="0"/>
              <a:t> cell </a:t>
            </a:r>
            <a:r>
              <a:rPr lang="ca-ES" b="1" dirty="0" err="1"/>
              <a:t>cycle</a:t>
            </a:r>
            <a:endParaRPr lang="es-ES" dirty="0"/>
          </a:p>
          <a:p>
            <a:r>
              <a:rPr lang="ca-ES" u="sng" dirty="0">
                <a:hlinkClick r:id="rId4"/>
              </a:rPr>
              <a:t>https://youtu.be/C6hn3sA0ip0</a:t>
            </a:r>
            <a:endParaRPr lang="es-ES" dirty="0"/>
          </a:p>
          <a:p>
            <a:r>
              <a:rPr lang="ca-ES" dirty="0"/>
              <a:t> </a:t>
            </a:r>
            <a:endParaRPr lang="es-ES" dirty="0"/>
          </a:p>
          <a:p>
            <a:pPr lvl="0"/>
            <a:r>
              <a:rPr lang="ca-ES" b="1" dirty="0" err="1"/>
              <a:t>Unregulated</a:t>
            </a:r>
            <a:r>
              <a:rPr lang="ca-ES" b="1" dirty="0"/>
              <a:t> cell </a:t>
            </a:r>
            <a:r>
              <a:rPr lang="ca-ES" b="1" dirty="0" err="1"/>
              <a:t>division</a:t>
            </a:r>
            <a:r>
              <a:rPr lang="ca-ES" b="1" dirty="0"/>
              <a:t> </a:t>
            </a:r>
            <a:r>
              <a:rPr lang="ca-ES" b="1" dirty="0" err="1"/>
              <a:t>and</a:t>
            </a:r>
            <a:r>
              <a:rPr lang="ca-ES" b="1" dirty="0"/>
              <a:t> </a:t>
            </a:r>
            <a:r>
              <a:rPr lang="ca-ES" b="1" dirty="0" err="1"/>
              <a:t>Cancer</a:t>
            </a:r>
            <a:endParaRPr lang="es-ES" dirty="0"/>
          </a:p>
          <a:p>
            <a:r>
              <a:rPr lang="ca-ES" u="sng" dirty="0">
                <a:hlinkClick r:id="rId5"/>
              </a:rPr>
              <a:t>https://youtu.be/IeUANxFVXKc</a:t>
            </a:r>
            <a:r>
              <a:rPr lang="ca-ES" dirty="0"/>
              <a:t> </a:t>
            </a:r>
            <a:endParaRPr lang="es-ES" dirty="0"/>
          </a:p>
          <a:p>
            <a:r>
              <a:rPr lang="ca-ES" dirty="0"/>
              <a:t> </a:t>
            </a:r>
            <a:endParaRPr lang="es-ES" dirty="0"/>
          </a:p>
          <a:p>
            <a:pPr lvl="0"/>
            <a:r>
              <a:rPr lang="ca-ES" b="1" dirty="0" err="1"/>
              <a:t>What</a:t>
            </a:r>
            <a:r>
              <a:rPr lang="ca-ES" b="1" dirty="0"/>
              <a:t> is </a:t>
            </a:r>
            <a:r>
              <a:rPr lang="ca-ES" b="1" dirty="0" err="1"/>
              <a:t>cancer</a:t>
            </a:r>
            <a:endParaRPr lang="es-ES" dirty="0"/>
          </a:p>
          <a:p>
            <a:r>
              <a:rPr lang="ca-ES" u="sng" dirty="0">
                <a:hlinkClick r:id="rId6"/>
              </a:rPr>
              <a:t>https://</a:t>
            </a:r>
            <a:r>
              <a:rPr lang="ca-ES" u="sng" dirty="0" smtClean="0">
                <a:hlinkClick r:id="rId6"/>
              </a:rPr>
              <a:t>youtu.be/LEpTTolebqo</a:t>
            </a:r>
            <a:endParaRPr lang="ca-ES" u="sng" dirty="0" smtClean="0"/>
          </a:p>
          <a:p>
            <a:endParaRPr lang="ca-ES" u="sng" dirty="0"/>
          </a:p>
          <a:p>
            <a:pPr lvl="0"/>
            <a:r>
              <a:rPr lang="ca-ES" b="1" dirty="0" err="1" smtClean="0"/>
              <a:t>How</a:t>
            </a:r>
            <a:r>
              <a:rPr lang="ca-ES" b="1" dirty="0" smtClean="0"/>
              <a:t> cells </a:t>
            </a:r>
            <a:r>
              <a:rPr lang="ca-ES" b="1" dirty="0" err="1" smtClean="0"/>
              <a:t>divide</a:t>
            </a:r>
            <a:r>
              <a:rPr lang="ca-ES" b="1" dirty="0" smtClean="0"/>
              <a:t> </a:t>
            </a:r>
            <a:r>
              <a:rPr lang="ca-ES" b="1" dirty="0" err="1" smtClean="0"/>
              <a:t>and</a:t>
            </a:r>
            <a:r>
              <a:rPr lang="ca-ES" b="1" dirty="0" smtClean="0"/>
              <a:t> </a:t>
            </a:r>
            <a:r>
              <a:rPr lang="ca-ES" b="1" dirty="0" err="1" smtClean="0"/>
              <a:t>how</a:t>
            </a:r>
            <a:r>
              <a:rPr lang="ca-ES" b="1" dirty="0" smtClean="0"/>
              <a:t> </a:t>
            </a:r>
            <a:r>
              <a:rPr lang="ca-ES" b="1" dirty="0" err="1" smtClean="0"/>
              <a:t>chemotherapy</a:t>
            </a:r>
            <a:r>
              <a:rPr lang="ca-ES" b="1" dirty="0" smtClean="0"/>
              <a:t> Works </a:t>
            </a:r>
            <a:endParaRPr lang="es-ES" dirty="0" smtClean="0"/>
          </a:p>
          <a:p>
            <a:r>
              <a:rPr lang="ca-ES" u="sng" dirty="0" smtClean="0">
                <a:hlinkClick r:id="rId7"/>
              </a:rPr>
              <a:t>https://youtu.be/VRhz3DhjG5M</a:t>
            </a:r>
            <a:endParaRPr lang="es-ES" dirty="0" smtClean="0"/>
          </a:p>
          <a:p>
            <a:r>
              <a:rPr lang="ca-ES" dirty="0" smtClean="0"/>
              <a:t> </a:t>
            </a:r>
            <a:endParaRPr lang="es-ES" dirty="0" smtClean="0"/>
          </a:p>
          <a:p>
            <a:r>
              <a:rPr lang="ca-ES" dirty="0"/>
              <a:t> </a:t>
            </a:r>
            <a:r>
              <a:rPr lang="ca-ES" b="1" dirty="0" err="1" smtClean="0"/>
              <a:t>Cancer</a:t>
            </a:r>
            <a:r>
              <a:rPr lang="ca-ES" b="1" dirty="0"/>
              <a:t>, </a:t>
            </a:r>
            <a:r>
              <a:rPr lang="ca-ES" b="1" dirty="0" err="1"/>
              <a:t>metastasis</a:t>
            </a:r>
            <a:r>
              <a:rPr lang="ca-ES" b="1" dirty="0"/>
              <a:t> </a:t>
            </a:r>
            <a:r>
              <a:rPr lang="ca-ES" b="1" dirty="0" err="1"/>
              <a:t>and</a:t>
            </a:r>
            <a:r>
              <a:rPr lang="ca-ES" b="1" dirty="0"/>
              <a:t> </a:t>
            </a:r>
            <a:r>
              <a:rPr lang="ca-ES" b="1" dirty="0" err="1"/>
              <a:t>chemotherapy</a:t>
            </a:r>
            <a:endParaRPr lang="es-ES" dirty="0"/>
          </a:p>
          <a:p>
            <a:r>
              <a:rPr lang="ca-ES" u="sng" dirty="0">
                <a:hlinkClick r:id="rId8"/>
              </a:rPr>
              <a:t>https://youtu.be/vKIRWY-LMYc</a:t>
            </a:r>
            <a:endParaRPr lang="es-ES" dirty="0"/>
          </a:p>
          <a:p>
            <a:r>
              <a:rPr lang="ca-ES" dirty="0"/>
              <a:t/>
            </a:r>
            <a:br>
              <a:rPr lang="ca-ES" dirty="0"/>
            </a:br>
            <a:r>
              <a:rPr lang="ca-ES" dirty="0"/>
              <a:t> 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40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clo celular - Bi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36145" cy="55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3608" y="60932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Duplicació de l’ADN. Mitosi. Citocinesi (separació del citoplasma). Ciclines (Reguladors del cicle cel·lular).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67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Mitosi informació genètica</a:t>
            </a:r>
            <a:endParaRPr lang="es-ES" dirty="0"/>
          </a:p>
        </p:txBody>
      </p:sp>
      <p:pic>
        <p:nvPicPr>
          <p:cNvPr id="10244" name="Picture 4" descr="La mitosis - Escolar - ABC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52387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614136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Cromosoma, </a:t>
            </a:r>
            <a:r>
              <a:rPr lang="ca-ES" dirty="0" err="1" smtClean="0"/>
              <a:t>cromátide</a:t>
            </a:r>
            <a:r>
              <a:rPr lang="ca-ES" dirty="0" smtClean="0"/>
              <a:t>, cromosoma homòleg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63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Mitosi informació genètica</a:t>
            </a:r>
            <a:endParaRPr lang="es-ES" dirty="0"/>
          </a:p>
        </p:txBody>
      </p:sp>
      <p:pic>
        <p:nvPicPr>
          <p:cNvPr id="10242" name="Picture 2" descr="Resultado de imagen de fases mitos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5" y="1556792"/>
            <a:ext cx="8119303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Informació genètica i diferenciació</a:t>
            </a:r>
            <a:endParaRPr lang="es-ES" dirty="0"/>
          </a:p>
        </p:txBody>
      </p:sp>
      <p:pic>
        <p:nvPicPr>
          <p:cNvPr id="2052" name="Picture 4" descr="404 Page Not Found | Celulas madre, Celulas, Tipos de celulas m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32848" cy="46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6237312"/>
            <a:ext cx="738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Expressió gènica. Diferenciació. Factors de diferenciació i creixement.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281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Regeneració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376492" cy="50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3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149</Words>
  <Application>Microsoft Office PowerPoint</Application>
  <PresentationFormat>Presentación en pantalla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Cèl·lula</vt:lpstr>
      <vt:lpstr>Cèl·lula i Mitosi</vt:lpstr>
      <vt:lpstr>Presentación de PowerPoint</vt:lpstr>
      <vt:lpstr>Presentación de PowerPoint</vt:lpstr>
      <vt:lpstr>Presentación de PowerPoint</vt:lpstr>
      <vt:lpstr>Mitosi informació genètica</vt:lpstr>
      <vt:lpstr>Mitosi informació genètica</vt:lpstr>
      <vt:lpstr>Informació genètica i diferenciació</vt:lpstr>
      <vt:lpstr>Regeneració</vt:lpstr>
      <vt:lpstr>Desdiferenciació i clonació</vt:lpstr>
      <vt:lpstr>Apoptosi, càncer i quimioteràpia</vt:lpstr>
      <vt:lpstr>Metàstasi i angiogènesi</vt:lpstr>
      <vt:lpstr>Diagnòstic i tractament </vt:lpstr>
      <vt:lpstr>Antitumorals</vt:lpstr>
      <vt:lpstr>Materials de consulta: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Cèl·lula i Mitosi</dc:title>
  <dc:creator>jORDI dOMÈNECH</dc:creator>
  <cp:lastModifiedBy>jORDI dOMÈNECH</cp:lastModifiedBy>
  <cp:revision>9</cp:revision>
  <cp:lastPrinted>2020-09-16T14:38:47Z</cp:lastPrinted>
  <dcterms:created xsi:type="dcterms:W3CDTF">2020-09-16T14:03:33Z</dcterms:created>
  <dcterms:modified xsi:type="dcterms:W3CDTF">2021-10-15T15:43:18Z</dcterms:modified>
</cp:coreProperties>
</file>