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5" r:id="rId4"/>
    <p:sldId id="276" r:id="rId5"/>
    <p:sldId id="257" r:id="rId6"/>
    <p:sldId id="274" r:id="rId7"/>
    <p:sldId id="273" r:id="rId8"/>
    <p:sldId id="266" r:id="rId9"/>
    <p:sldId id="272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2" y="18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89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43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48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75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36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15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0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11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58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5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6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4DAB-62D6-467F-B81F-4D98C40AD6D9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7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ca-ES" sz="6600" dirty="0" smtClean="0"/>
              <a:t>Biologia i Geologia</a:t>
            </a:r>
            <a:endParaRPr lang="es-ES" sz="6600" dirty="0"/>
          </a:p>
        </p:txBody>
      </p:sp>
      <p:sp>
        <p:nvSpPr>
          <p:cNvPr id="4" name="AutoShape 2" descr="capcal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7" y="2420888"/>
            <a:ext cx="8071992" cy="17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63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719" y="476672"/>
            <a:ext cx="3610744" cy="1143000"/>
          </a:xfrm>
        </p:spPr>
        <p:txBody>
          <a:bodyPr/>
          <a:lstStyle/>
          <a:p>
            <a:pPr algn="l"/>
            <a:r>
              <a:rPr lang="ca-ES" dirty="0" smtClean="0"/>
              <a:t>Projectes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4896544" cy="55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3650150" y="5013176"/>
            <a:ext cx="1065866" cy="104548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323827" y="4736177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a-E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itchFamily="34" charset="0"/>
              </a:rPr>
              <a:t>Gattaca</a:t>
            </a:r>
            <a:endParaRPr lang="es-ES" sz="1200" b="1" dirty="0">
              <a:solidFill>
                <a:schemeClr val="accent1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13176"/>
            <a:ext cx="1000862" cy="10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491880" y="2132856"/>
            <a:ext cx="1512168" cy="14401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75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Cracking </a:t>
            </a:r>
            <a:r>
              <a:rPr lang="ca-ES" sz="3600" dirty="0" err="1" smtClean="0"/>
              <a:t>the</a:t>
            </a:r>
            <a:r>
              <a:rPr lang="ca-ES" sz="3600" dirty="0" smtClean="0"/>
              <a:t> </a:t>
            </a:r>
            <a:r>
              <a:rPr lang="ca-ES" sz="3600" dirty="0" err="1" smtClean="0"/>
              <a:t>Code</a:t>
            </a:r>
            <a:r>
              <a:rPr lang="ca-ES" sz="3600" dirty="0" smtClean="0"/>
              <a:t> (Genètica molecular)</a:t>
            </a:r>
            <a:endParaRPr lang="es-ES" sz="3600" dirty="0"/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251520" y="1484784"/>
            <a:ext cx="47525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ca-ES" sz="2000" dirty="0" smtClean="0"/>
              <a:t>Observem aquesta publicitat. Hi apareix una sigla que identifica l’ADN com un producte cosmètic.</a:t>
            </a:r>
          </a:p>
          <a:p>
            <a:pPr marL="0" indent="0" algn="just">
              <a:buNone/>
            </a:pPr>
            <a:r>
              <a:rPr lang="ca-ES" sz="2000" dirty="0" smtClean="0"/>
              <a:t>Vol dir que la crema porta ADN? Com et sembla que deu actuar, l’ADN, per a produir l’efecte?</a:t>
            </a:r>
          </a:p>
          <a:p>
            <a:pPr marL="0" indent="0" algn="just">
              <a:buNone/>
            </a:pPr>
            <a:r>
              <a:rPr lang="ca-ES" sz="2000" dirty="0" smtClean="0"/>
              <a:t>Observa ara la segona imatge. Es tracta d’una pel·lícula sobre mutants. Què és </a:t>
            </a:r>
            <a:r>
              <a:rPr lang="ca-ES" sz="2000" dirty="0" err="1" smtClean="0"/>
              <a:t>uná</a:t>
            </a:r>
            <a:r>
              <a:rPr lang="ca-ES" sz="2000" dirty="0" smtClean="0"/>
              <a:t> mutació? Com provoca canvis?</a:t>
            </a:r>
          </a:p>
          <a:p>
            <a:pPr marL="0" indent="0" algn="just">
              <a:buNone/>
            </a:pPr>
            <a:r>
              <a:rPr lang="ca-ES" sz="2000" dirty="0" smtClean="0"/>
              <a:t>Observa ara la tercera imatge. Fa referència a un producte transgènic. Què és un transgènic? Si menjo transgènics, em torno transgènic?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48" y="3562140"/>
            <a:ext cx="3056001" cy="171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l ADN entra en el cosmético | Genética, sociedad y otras hierb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19675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41" y="5373216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78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Vocabulari Clau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 numCol="3">
            <a:normAutofit fontScale="62500" lnSpcReduction="20000"/>
          </a:bodyPr>
          <a:lstStyle/>
          <a:p>
            <a:r>
              <a:rPr lang="ca-ES" sz="2400" dirty="0"/>
              <a:t>Proteïna</a:t>
            </a:r>
            <a:endParaRPr lang="es-ES" sz="2400" dirty="0"/>
          </a:p>
          <a:p>
            <a:r>
              <a:rPr lang="ca-ES" sz="2400" dirty="0"/>
              <a:t>ADN</a:t>
            </a:r>
            <a:endParaRPr lang="es-ES" sz="2400" dirty="0"/>
          </a:p>
          <a:p>
            <a:r>
              <a:rPr lang="ca-ES" sz="2400" dirty="0" err="1"/>
              <a:t>ARNmissatger</a:t>
            </a:r>
            <a:endParaRPr lang="es-ES" sz="2400" dirty="0"/>
          </a:p>
          <a:p>
            <a:r>
              <a:rPr lang="ca-ES" sz="2400" dirty="0" err="1"/>
              <a:t>ARNtransportador</a:t>
            </a:r>
            <a:endParaRPr lang="es-ES" sz="2400" dirty="0"/>
          </a:p>
          <a:p>
            <a:r>
              <a:rPr lang="ca-ES" sz="2400" dirty="0"/>
              <a:t>Nucleòtid</a:t>
            </a:r>
            <a:endParaRPr lang="es-ES" sz="2400" dirty="0"/>
          </a:p>
          <a:p>
            <a:r>
              <a:rPr lang="ca-ES" sz="2400" dirty="0"/>
              <a:t>Àcid Nucleic</a:t>
            </a:r>
            <a:endParaRPr lang="es-ES" sz="2400" dirty="0"/>
          </a:p>
          <a:p>
            <a:r>
              <a:rPr lang="ca-ES" sz="2400" dirty="0"/>
              <a:t>Complementarietat</a:t>
            </a:r>
            <a:endParaRPr lang="es-ES" sz="2400" dirty="0"/>
          </a:p>
          <a:p>
            <a:r>
              <a:rPr lang="ca-ES" sz="2400" dirty="0"/>
              <a:t>Adenina</a:t>
            </a:r>
            <a:endParaRPr lang="es-ES" sz="2400" dirty="0"/>
          </a:p>
          <a:p>
            <a:r>
              <a:rPr lang="ca-ES" sz="2400" dirty="0"/>
              <a:t>Timina</a:t>
            </a:r>
            <a:endParaRPr lang="es-ES" sz="2400" dirty="0"/>
          </a:p>
          <a:p>
            <a:r>
              <a:rPr lang="ca-ES" sz="2400" dirty="0"/>
              <a:t>Guanina</a:t>
            </a:r>
            <a:endParaRPr lang="es-ES" sz="2400" dirty="0"/>
          </a:p>
          <a:p>
            <a:r>
              <a:rPr lang="ca-ES" sz="2400" dirty="0"/>
              <a:t>Citosina</a:t>
            </a:r>
            <a:endParaRPr lang="es-ES" sz="2400" dirty="0"/>
          </a:p>
          <a:p>
            <a:r>
              <a:rPr lang="ca-ES" sz="2400" dirty="0"/>
              <a:t>Aminoàcid</a:t>
            </a:r>
            <a:endParaRPr lang="es-ES" sz="2400" dirty="0"/>
          </a:p>
          <a:p>
            <a:r>
              <a:rPr lang="ca-ES" sz="2400" dirty="0"/>
              <a:t>Mutació</a:t>
            </a:r>
            <a:endParaRPr lang="es-ES" sz="2400" dirty="0"/>
          </a:p>
          <a:p>
            <a:r>
              <a:rPr lang="ca-ES" sz="2400" dirty="0"/>
              <a:t>Replicació</a:t>
            </a:r>
            <a:endParaRPr lang="es-ES" sz="2400" dirty="0"/>
          </a:p>
          <a:p>
            <a:r>
              <a:rPr lang="ca-ES" sz="2400" dirty="0"/>
              <a:t>PCR</a:t>
            </a:r>
            <a:endParaRPr lang="es-ES" sz="2400" dirty="0"/>
          </a:p>
          <a:p>
            <a:r>
              <a:rPr lang="ca-ES" sz="2400" dirty="0"/>
              <a:t>Transcripció</a:t>
            </a:r>
            <a:endParaRPr lang="es-ES" sz="2400" dirty="0"/>
          </a:p>
          <a:p>
            <a:r>
              <a:rPr lang="ca-ES" sz="2400" dirty="0"/>
              <a:t>Traducció</a:t>
            </a:r>
            <a:endParaRPr lang="es-ES" sz="2400" dirty="0"/>
          </a:p>
          <a:p>
            <a:r>
              <a:rPr lang="ca-ES" sz="2400" dirty="0"/>
              <a:t>Ribosoma</a:t>
            </a:r>
            <a:endParaRPr lang="es-ES" sz="2400" dirty="0"/>
          </a:p>
          <a:p>
            <a:r>
              <a:rPr lang="ca-ES" sz="2400" dirty="0"/>
              <a:t>Expressió gènica</a:t>
            </a:r>
            <a:endParaRPr lang="es-ES" sz="2400" dirty="0"/>
          </a:p>
          <a:p>
            <a:r>
              <a:rPr lang="ca-ES" sz="2400" dirty="0"/>
              <a:t>Maduració</a:t>
            </a:r>
            <a:endParaRPr lang="es-ES" sz="2400" dirty="0"/>
          </a:p>
          <a:p>
            <a:r>
              <a:rPr lang="ca-ES" sz="2400" dirty="0"/>
              <a:t>Mutació puntual</a:t>
            </a:r>
            <a:endParaRPr lang="es-ES" sz="2400" dirty="0"/>
          </a:p>
          <a:p>
            <a:r>
              <a:rPr lang="ca-ES" sz="2400" dirty="0" err="1"/>
              <a:t>Macromutacions</a:t>
            </a:r>
            <a:endParaRPr lang="es-ES" sz="2400" dirty="0"/>
          </a:p>
          <a:p>
            <a:r>
              <a:rPr lang="ca-ES" sz="2400" dirty="0" err="1"/>
              <a:t>Poliploidia</a:t>
            </a:r>
            <a:endParaRPr lang="es-ES" sz="2400" dirty="0"/>
          </a:p>
          <a:p>
            <a:r>
              <a:rPr lang="ca-ES" sz="2400" dirty="0" err="1"/>
              <a:t>Aneuploidia</a:t>
            </a:r>
            <a:endParaRPr lang="es-ES" sz="2400" dirty="0"/>
          </a:p>
          <a:p>
            <a:r>
              <a:rPr lang="ca-ES" sz="2400" dirty="0"/>
              <a:t>Transposons</a:t>
            </a:r>
            <a:endParaRPr lang="es-ES" sz="2400" dirty="0"/>
          </a:p>
          <a:p>
            <a:r>
              <a:rPr lang="ca-ES" sz="2400" dirty="0" err="1"/>
              <a:t>Retrotransposons</a:t>
            </a:r>
            <a:endParaRPr lang="es-ES" sz="2400" dirty="0"/>
          </a:p>
          <a:p>
            <a:r>
              <a:rPr lang="ca-ES" sz="2400" dirty="0"/>
              <a:t>Mutació neutra</a:t>
            </a:r>
            <a:endParaRPr lang="es-ES" sz="2400" dirty="0"/>
          </a:p>
          <a:p>
            <a:r>
              <a:rPr lang="ca-ES" sz="2400" dirty="0"/>
              <a:t>Pauta de lectura</a:t>
            </a:r>
            <a:endParaRPr lang="es-ES" sz="2400" dirty="0"/>
          </a:p>
          <a:p>
            <a:r>
              <a:rPr lang="ca-ES" sz="2400" dirty="0" err="1"/>
              <a:t>Exò</a:t>
            </a:r>
            <a:endParaRPr lang="es-ES" sz="2400" dirty="0"/>
          </a:p>
          <a:p>
            <a:r>
              <a:rPr lang="ca-ES" sz="2400" dirty="0"/>
              <a:t>Intró</a:t>
            </a:r>
            <a:endParaRPr lang="es-ES" sz="2400" dirty="0"/>
          </a:p>
          <a:p>
            <a:r>
              <a:rPr lang="ca-ES" sz="2400" dirty="0"/>
              <a:t>Codó</a:t>
            </a:r>
            <a:endParaRPr lang="es-ES" sz="2400" dirty="0"/>
          </a:p>
          <a:p>
            <a:r>
              <a:rPr lang="ca-ES" sz="2400" dirty="0"/>
              <a:t>Anticodó</a:t>
            </a:r>
            <a:endParaRPr lang="es-ES" sz="2400" dirty="0"/>
          </a:p>
          <a:p>
            <a:r>
              <a:rPr lang="ca-ES" sz="2400" dirty="0" err="1"/>
              <a:t>ADNassa</a:t>
            </a:r>
            <a:endParaRPr lang="es-ES" sz="2400" dirty="0"/>
          </a:p>
          <a:p>
            <a:r>
              <a:rPr lang="ca-ES" sz="2400" dirty="0" err="1"/>
              <a:t>ARNassa</a:t>
            </a:r>
            <a:endParaRPr lang="es-ES" sz="2400" dirty="0"/>
          </a:p>
          <a:p>
            <a:r>
              <a:rPr lang="ca-ES" sz="2400" dirty="0" err="1"/>
              <a:t>Proteassa</a:t>
            </a:r>
            <a:endParaRPr lang="es-ES" sz="2400" dirty="0"/>
          </a:p>
          <a:p>
            <a:r>
              <a:rPr lang="ca-ES" sz="2400" dirty="0"/>
              <a:t>Expressió gènica</a:t>
            </a:r>
            <a:endParaRPr lang="es-ES" sz="2400" dirty="0"/>
          </a:p>
          <a:p>
            <a:r>
              <a:rPr lang="ca-ES" sz="2400" dirty="0"/>
              <a:t>Promotor</a:t>
            </a:r>
            <a:endParaRPr lang="es-ES" sz="2400" dirty="0"/>
          </a:p>
          <a:p>
            <a:r>
              <a:rPr lang="ca-ES" sz="2400" dirty="0"/>
              <a:t>Enzim de restricció</a:t>
            </a:r>
            <a:endParaRPr lang="es-ES" sz="2400" dirty="0"/>
          </a:p>
          <a:p>
            <a:r>
              <a:rPr lang="ca-ES" sz="2400" dirty="0"/>
              <a:t>Electroforesi</a:t>
            </a:r>
            <a:endParaRPr lang="es-ES" sz="2400" dirty="0"/>
          </a:p>
          <a:p>
            <a:r>
              <a:rPr lang="ca-ES" sz="2400" dirty="0"/>
              <a:t>Seqüenciació</a:t>
            </a:r>
            <a:endParaRPr lang="es-ES" sz="2400" dirty="0"/>
          </a:p>
          <a:p>
            <a:r>
              <a:rPr lang="ca-ES" sz="2400" dirty="0"/>
              <a:t>Vector</a:t>
            </a:r>
            <a:endParaRPr lang="es-ES" sz="2400" dirty="0"/>
          </a:p>
          <a:p>
            <a:r>
              <a:rPr lang="ca-ES" sz="2400" dirty="0"/>
              <a:t>Vacunes</a:t>
            </a:r>
            <a:endParaRPr lang="es-ES" sz="2400" dirty="0"/>
          </a:p>
          <a:p>
            <a:r>
              <a:rPr lang="ca-ES" sz="2400" dirty="0"/>
              <a:t>Transgènics</a:t>
            </a:r>
            <a:endParaRPr lang="es-ES" sz="2400" dirty="0"/>
          </a:p>
          <a:p>
            <a:r>
              <a:rPr lang="ca-ES" sz="2400" dirty="0"/>
              <a:t>Teràpia gènica</a:t>
            </a:r>
            <a:endParaRPr lang="es-ES" sz="2400" dirty="0"/>
          </a:p>
          <a:p>
            <a:r>
              <a:rPr lang="ca-ES" sz="2400" dirty="0"/>
              <a:t>Síntesi Heteròloga</a:t>
            </a:r>
            <a:endParaRPr lang="es-ES" sz="2400" dirty="0"/>
          </a:p>
          <a:p>
            <a:r>
              <a:rPr lang="ca-ES" sz="2400" dirty="0"/>
              <a:t>Plasmidi</a:t>
            </a:r>
            <a:endParaRPr lang="es-ES" sz="2400" dirty="0"/>
          </a:p>
          <a:p>
            <a:r>
              <a:rPr lang="ca-ES" sz="2400" dirty="0"/>
              <a:t>Transformació</a:t>
            </a:r>
            <a:endParaRPr lang="es-ES" sz="2400" dirty="0"/>
          </a:p>
          <a:p>
            <a:r>
              <a:rPr lang="ca-ES" sz="2400" dirty="0"/>
              <a:t>Transfecció</a:t>
            </a:r>
            <a:endParaRPr lang="es-ES" sz="2400" dirty="0"/>
          </a:p>
          <a:p>
            <a:r>
              <a:rPr lang="ca-ES" sz="2400" dirty="0"/>
              <a:t>Clonació Reproductiva</a:t>
            </a:r>
            <a:endParaRPr lang="es-ES" sz="2400" dirty="0"/>
          </a:p>
          <a:p>
            <a:r>
              <a:rPr lang="ca-ES" sz="2400" dirty="0"/>
              <a:t>Clonació  terapèutica</a:t>
            </a:r>
            <a:endParaRPr lang="es-ES" sz="2400" dirty="0"/>
          </a:p>
          <a:p>
            <a:r>
              <a:rPr lang="ca-ES" sz="2400" dirty="0"/>
              <a:t>Telòmers</a:t>
            </a:r>
            <a:endParaRPr lang="es-ES" sz="2400" dirty="0"/>
          </a:p>
          <a:p>
            <a:r>
              <a:rPr lang="ca-ES" sz="2400" dirty="0"/>
              <a:t>Reproducció assistida</a:t>
            </a:r>
            <a:endParaRPr lang="es-ES" sz="2400" dirty="0"/>
          </a:p>
          <a:p>
            <a:r>
              <a:rPr lang="ca-ES" sz="2400" dirty="0"/>
              <a:t>Consell Genètic</a:t>
            </a:r>
            <a:endParaRPr lang="es-ES" sz="2400" dirty="0"/>
          </a:p>
          <a:p>
            <a:r>
              <a:rPr lang="ca-ES" sz="2400" dirty="0"/>
              <a:t>Farmaco-genòmica</a:t>
            </a:r>
            <a:endParaRPr lang="es-ES" sz="2400" dirty="0"/>
          </a:p>
          <a:p>
            <a:r>
              <a:rPr lang="ca-ES" sz="2400" dirty="0"/>
              <a:t>CRISPR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899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827584" y="5346296"/>
            <a:ext cx="7396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Objectiu:</a:t>
            </a:r>
          </a:p>
          <a:p>
            <a:r>
              <a:rPr lang="ca-ES" dirty="0" smtClean="0"/>
              <a:t>En aquesta activitat analitzarem dades de diversos experiments que van portar al que avui sabem sobre l’ADN i els gens. També </a:t>
            </a:r>
            <a:r>
              <a:rPr lang="ca-ES" dirty="0" err="1" smtClean="0"/>
              <a:t>apendrem</a:t>
            </a:r>
            <a:r>
              <a:rPr lang="ca-ES" dirty="0" smtClean="0"/>
              <a:t> sobre les tècniques d’enginyeria genètica i com es poden usar per a resoldre diversos reptes tecnològics i de salut.</a:t>
            </a:r>
            <a:endParaRPr lang="ca-ES" dirty="0" smtClean="0"/>
          </a:p>
          <a:p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a-ES" sz="3600" dirty="0" smtClean="0"/>
              <a:t>Cracking </a:t>
            </a:r>
            <a:r>
              <a:rPr lang="ca-ES" sz="3600" dirty="0" err="1" smtClean="0"/>
              <a:t>the</a:t>
            </a:r>
            <a:r>
              <a:rPr lang="ca-ES" sz="3600" dirty="0" smtClean="0"/>
              <a:t> </a:t>
            </a:r>
            <a:r>
              <a:rPr lang="ca-ES" sz="3600" dirty="0" err="1" smtClean="0"/>
              <a:t>Code</a:t>
            </a:r>
            <a:r>
              <a:rPr lang="ca-ES" sz="3600" dirty="0" smtClean="0"/>
              <a:t> (Genètica molecular)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2446"/>
            <a:ext cx="603091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65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Objectius d’aprenentatge</a:t>
            </a:r>
            <a:endParaRPr lang="es-E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16665"/>
              </p:ext>
            </p:extLst>
          </p:nvPr>
        </p:nvGraphicFramePr>
        <p:xfrm>
          <a:off x="827584" y="1772816"/>
          <a:ext cx="7776864" cy="3727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/>
              </a:tblGrid>
              <a:tr h="0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dirty="0" smtClean="0">
                          <a:effectLst/>
                        </a:rPr>
                        <a:t>Conèixer els</a:t>
                      </a:r>
                      <a:r>
                        <a:rPr lang="ca-ES" sz="2400" kern="50" baseline="0" dirty="0" smtClean="0">
                          <a:effectLst/>
                        </a:rPr>
                        <a:t> mecanismes moleculars pels que els gens tenen efecte en les característiques dels éssers vius.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baseline="0" dirty="0" smtClean="0">
                          <a:effectLst/>
                        </a:rPr>
                        <a:t>Associar l’efecte de les mutacions al codi genètic.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baseline="0" dirty="0" smtClean="0">
                          <a:effectLst/>
                        </a:rPr>
                        <a:t>Interpretar dades en diferents formats i treure conclusions.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baseline="0" dirty="0" smtClean="0">
                          <a:effectLst/>
                        </a:rPr>
                        <a:t>Fer prediccions a partir de models.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baseline="0" dirty="0" smtClean="0">
                          <a:effectLst/>
                        </a:rPr>
                        <a:t>Analitzar aspectes del funcionament de la ciència i els seus biaixos (egoisme, discriminacions).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baseline="0" dirty="0" smtClean="0">
                          <a:effectLst/>
                        </a:rPr>
                        <a:t>Prendre decisions en àmbits de salut i tecnologia a partir d’eines i estratègies de l’enginyeria genètica.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dirty="0" smtClean="0">
                          <a:effectLst/>
                        </a:rPr>
                        <a:t>Comunicar </a:t>
                      </a:r>
                      <a:r>
                        <a:rPr lang="ca-ES" sz="2400" kern="50" dirty="0">
                          <a:effectLst/>
                        </a:rPr>
                        <a:t>en format de </a:t>
                      </a:r>
                      <a:r>
                        <a:rPr lang="ca-ES" sz="2400" kern="50" dirty="0" smtClean="0">
                          <a:effectLst/>
                        </a:rPr>
                        <a:t>seminari </a:t>
                      </a:r>
                      <a:r>
                        <a:rPr lang="ca-ES" sz="2400" kern="50" dirty="0">
                          <a:effectLst/>
                        </a:rPr>
                        <a:t>científic.</a:t>
                      </a:r>
                      <a:endParaRPr lang="es-ES" sz="2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70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29 Conector recto de flecha"/>
          <p:cNvCxnSpPr/>
          <p:nvPr/>
        </p:nvCxnSpPr>
        <p:spPr>
          <a:xfrm flipV="1">
            <a:off x="6967702" y="3650705"/>
            <a:ext cx="0" cy="1728192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004048" y="6045039"/>
            <a:ext cx="1195897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8" idx="1"/>
          </p:cNvCxnSpPr>
          <p:nvPr/>
        </p:nvCxnSpPr>
        <p:spPr>
          <a:xfrm>
            <a:off x="369251" y="4497792"/>
            <a:ext cx="5734355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369" y="0"/>
            <a:ext cx="8229600" cy="1143000"/>
          </a:xfrm>
        </p:spPr>
        <p:txBody>
          <a:bodyPr/>
          <a:lstStyle/>
          <a:p>
            <a:r>
              <a:rPr lang="ca-ES" dirty="0" smtClean="0"/>
              <a:t>Mètodes i Avaluació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b="1" dirty="0" smtClean="0">
                <a:solidFill>
                  <a:schemeClr val="accent3"/>
                </a:solidFill>
              </a:rPr>
              <a:t>Tallers</a:t>
            </a:r>
            <a:r>
              <a:rPr lang="ca-ES" sz="2800" dirty="0" smtClean="0"/>
              <a:t>: explicacions 20 min</a:t>
            </a:r>
          </a:p>
          <a:p>
            <a:pPr marL="0" indent="0">
              <a:buNone/>
            </a:pPr>
            <a:r>
              <a:rPr lang="ca-ES" sz="2800" b="1" dirty="0" smtClean="0">
                <a:solidFill>
                  <a:schemeClr val="accent6"/>
                </a:solidFill>
              </a:rPr>
              <a:t>Projecte</a:t>
            </a:r>
            <a:r>
              <a:rPr lang="ca-ES" sz="2800" dirty="0" smtClean="0"/>
              <a:t>: treball en equips de 3. Els formeu vosaltres, cal canviar entre un projecte i el següent.</a:t>
            </a:r>
          </a:p>
          <a:p>
            <a:pPr marL="0" indent="0">
              <a:buNone/>
            </a:pPr>
            <a:r>
              <a:rPr lang="ca-ES" sz="2800" dirty="0" smtClean="0">
                <a:solidFill>
                  <a:schemeClr val="accent4"/>
                </a:solidFill>
              </a:rPr>
              <a:t>Dossier digital</a:t>
            </a:r>
            <a:r>
              <a:rPr lang="ca-ES" sz="2800" dirty="0" smtClean="0"/>
              <a:t>: recollida de tasques i reflexions</a:t>
            </a:r>
            <a:endParaRPr lang="es-ES" sz="28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69251" y="5366795"/>
            <a:ext cx="7054830" cy="1210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619330" y="4154761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Qüestionaris </a:t>
            </a:r>
            <a:r>
              <a:rPr lang="ca-ES" dirty="0" err="1" smtClean="0"/>
              <a:t>Moodle</a:t>
            </a:r>
            <a:r>
              <a:rPr lang="ca-ES" dirty="0" smtClean="0"/>
              <a:t> parcials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03606" y="4174626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</a:t>
            </a:r>
          </a:p>
          <a:p>
            <a:pPr algn="ctr"/>
            <a:r>
              <a:rPr lang="ca-ES" dirty="0" err="1" smtClean="0"/>
              <a:t>Moodle</a:t>
            </a:r>
            <a:r>
              <a:rPr lang="ca-ES" dirty="0" smtClean="0"/>
              <a:t> final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99944" y="5773347"/>
            <a:ext cx="15404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final: </a:t>
            </a:r>
            <a:r>
              <a:rPr lang="ca-ES" dirty="0" smtClean="0"/>
              <a:t>Seminari</a:t>
            </a:r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2061438" y="4514801"/>
            <a:ext cx="1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159390" y="4801092"/>
            <a:ext cx="0" cy="57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319630" y="4820957"/>
            <a:ext cx="0" cy="557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070015" y="3146649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Dossier Digital</a:t>
            </a:r>
            <a:endParaRPr lang="es-ES" dirty="0"/>
          </a:p>
        </p:txBody>
      </p:sp>
      <p:sp>
        <p:nvSpPr>
          <p:cNvPr id="33" name="32 Elipse"/>
          <p:cNvSpPr/>
          <p:nvPr/>
        </p:nvSpPr>
        <p:spPr>
          <a:xfrm>
            <a:off x="2914905" y="5306889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1979712" y="5310387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4077662" y="5300838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4653726" y="5294787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237902" y="5309222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730285" y="5301874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873513" y="4184069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Qüestionaris </a:t>
            </a:r>
            <a:r>
              <a:rPr lang="ca-ES" dirty="0" err="1" smtClean="0"/>
              <a:t>Moodle</a:t>
            </a:r>
            <a:r>
              <a:rPr lang="ca-ES" dirty="0" smtClean="0"/>
              <a:t> parcials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11560" y="5147900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1</a:t>
            </a:r>
            <a:endParaRPr lang="es-ES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270782" y="5147900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2</a:t>
            </a:r>
            <a:endParaRPr lang="es-ES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313409" y="5147900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3</a:t>
            </a:r>
            <a:endParaRPr lang="es-ES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311860" y="5154695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4</a:t>
            </a:r>
            <a:endParaRPr lang="es-ES" b="1" dirty="0"/>
          </a:p>
        </p:txBody>
      </p:sp>
      <p:cxnSp>
        <p:nvCxnSpPr>
          <p:cNvPr id="13" name="12 Conector recto"/>
          <p:cNvCxnSpPr/>
          <p:nvPr/>
        </p:nvCxnSpPr>
        <p:spPr>
          <a:xfrm>
            <a:off x="5004048" y="5381230"/>
            <a:ext cx="0" cy="66380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2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Espais i recursos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/>
              <a:t>Moodle</a:t>
            </a:r>
            <a:endParaRPr lang="ca-ES" dirty="0" smtClean="0"/>
          </a:p>
          <a:p>
            <a:endParaRPr lang="ca-ES" dirty="0"/>
          </a:p>
          <a:p>
            <a:pPr marL="0" indent="0">
              <a:buNone/>
            </a:pPr>
            <a:r>
              <a:rPr lang="ca-ES" dirty="0" smtClean="0"/>
              <a:t>Tots els materials són sempre al </a:t>
            </a:r>
            <a:r>
              <a:rPr lang="ca-ES" dirty="0" err="1" smtClean="0"/>
              <a:t>Moodle</a:t>
            </a: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Totes les activitats/tasques es presenten sempre al </a:t>
            </a:r>
            <a:r>
              <a:rPr lang="ca-ES" dirty="0" err="1" smtClean="0"/>
              <a:t>Moodle</a:t>
            </a:r>
            <a:r>
              <a:rPr lang="ca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48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Competències que desenvoluparem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a-ES" b="1" dirty="0" smtClean="0"/>
              <a:t>Indagació</a:t>
            </a:r>
            <a:r>
              <a:rPr lang="ca-ES" dirty="0" smtClean="0"/>
              <a:t> (2,6). Fer servir el coneixement científic per interpretar i fer prediccions. Saber fer recerques i participar en processos de creació del coneixement científic. </a:t>
            </a:r>
            <a:r>
              <a:rPr lang="es-ES" dirty="0" smtClean="0"/>
              <a:t> </a:t>
            </a:r>
            <a:r>
              <a:rPr lang="es-ES" dirty="0" err="1"/>
              <a:t>Reconèixer</a:t>
            </a:r>
            <a:r>
              <a:rPr lang="es-ES" dirty="0"/>
              <a:t> i aplicar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processos</a:t>
            </a:r>
            <a:r>
              <a:rPr lang="es-ES" dirty="0"/>
              <a:t> </a:t>
            </a:r>
            <a:r>
              <a:rPr lang="es-ES" dirty="0" err="1"/>
              <a:t>implicats</a:t>
            </a:r>
            <a:r>
              <a:rPr lang="es-ES" dirty="0"/>
              <a:t> en </a:t>
            </a:r>
            <a:r>
              <a:rPr lang="es-ES" dirty="0" err="1"/>
              <a:t>l’elaboració</a:t>
            </a:r>
            <a:r>
              <a:rPr lang="es-ES" dirty="0"/>
              <a:t> i </a:t>
            </a:r>
            <a:r>
              <a:rPr lang="es-ES" dirty="0" err="1" smtClean="0"/>
              <a:t>validació</a:t>
            </a:r>
            <a:r>
              <a:rPr lang="es-ES" dirty="0" smtClean="0"/>
              <a:t> del </a:t>
            </a:r>
            <a:r>
              <a:rPr lang="es-ES" dirty="0" err="1"/>
              <a:t>coneixement</a:t>
            </a:r>
            <a:r>
              <a:rPr lang="es-ES" dirty="0"/>
              <a:t> </a:t>
            </a:r>
            <a:r>
              <a:rPr lang="es-ES" dirty="0" err="1"/>
              <a:t>científic</a:t>
            </a:r>
            <a:r>
              <a:rPr lang="es-ES" dirty="0" smtClean="0"/>
              <a:t>.</a:t>
            </a:r>
          </a:p>
          <a:p>
            <a:r>
              <a:rPr lang="ca-ES" b="1" dirty="0" smtClean="0"/>
              <a:t>Tecnologia</a:t>
            </a:r>
            <a:r>
              <a:rPr lang="ca-ES" dirty="0" smtClean="0"/>
              <a:t>(8). </a:t>
            </a:r>
            <a:r>
              <a:rPr lang="es-ES" dirty="0" err="1"/>
              <a:t>Analitzar</a:t>
            </a:r>
            <a:r>
              <a:rPr lang="es-ES" dirty="0"/>
              <a:t> </a:t>
            </a:r>
            <a:r>
              <a:rPr lang="es-ES" dirty="0" err="1"/>
              <a:t>sistemes</a:t>
            </a:r>
            <a:r>
              <a:rPr lang="es-ES" dirty="0"/>
              <a:t> </a:t>
            </a:r>
            <a:r>
              <a:rPr lang="es-ES" dirty="0" err="1"/>
              <a:t>tecnològics</a:t>
            </a:r>
            <a:r>
              <a:rPr lang="es-ES" dirty="0"/>
              <a:t> </a:t>
            </a:r>
            <a:r>
              <a:rPr lang="es-ES" dirty="0" err="1"/>
              <a:t>d’abast</a:t>
            </a:r>
            <a:r>
              <a:rPr lang="es-ES" dirty="0"/>
              <a:t> industrial</a:t>
            </a:r>
            <a:r>
              <a:rPr lang="es-ES" dirty="0" smtClean="0"/>
              <a:t>, avaluar-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avantatges</a:t>
            </a:r>
            <a:r>
              <a:rPr lang="es-ES" dirty="0"/>
              <a:t> </a:t>
            </a:r>
            <a:r>
              <a:rPr lang="es-ES" dirty="0" err="1"/>
              <a:t>personals</a:t>
            </a:r>
            <a:r>
              <a:rPr lang="es-ES" dirty="0"/>
              <a:t> i </a:t>
            </a:r>
            <a:r>
              <a:rPr lang="es-ES" dirty="0" err="1"/>
              <a:t>socials</a:t>
            </a:r>
            <a:r>
              <a:rPr lang="es-ES" dirty="0"/>
              <a:t>, </a:t>
            </a:r>
            <a:r>
              <a:rPr lang="es-ES" dirty="0" err="1"/>
              <a:t>així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 smtClean="0"/>
              <a:t>l’impacte</a:t>
            </a:r>
            <a:r>
              <a:rPr lang="es-ES" dirty="0" smtClean="0"/>
              <a:t> en </a:t>
            </a:r>
            <a:r>
              <a:rPr lang="es-ES" dirty="0"/>
              <a:t>la </a:t>
            </a:r>
            <a:r>
              <a:rPr lang="es-ES" dirty="0" err="1"/>
              <a:t>salubritat</a:t>
            </a:r>
            <a:r>
              <a:rPr lang="es-ES" dirty="0"/>
              <a:t> i el </a:t>
            </a:r>
            <a:r>
              <a:rPr lang="es-ES" dirty="0" err="1"/>
              <a:t>medi</a:t>
            </a:r>
            <a:r>
              <a:rPr lang="es-ES" dirty="0"/>
              <a:t> </a:t>
            </a:r>
            <a:r>
              <a:rPr lang="es-ES" dirty="0" err="1"/>
              <a:t>ambient</a:t>
            </a:r>
            <a:r>
              <a:rPr lang="es-ES" dirty="0"/>
              <a:t>.</a:t>
            </a: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649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453</Words>
  <Application>Microsoft Office PowerPoint</Application>
  <PresentationFormat>Presentación en pantalla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Biologia i Geologia</vt:lpstr>
      <vt:lpstr>Projectes</vt:lpstr>
      <vt:lpstr>Cracking the Code (Genètica molecular)</vt:lpstr>
      <vt:lpstr>Vocabulari Clau</vt:lpstr>
      <vt:lpstr>Cracking the Code (Genètica molecular)</vt:lpstr>
      <vt:lpstr>Objectius d’aprenentatge</vt:lpstr>
      <vt:lpstr>Mètodes i Avaluació</vt:lpstr>
      <vt:lpstr>Espais i recursos</vt:lpstr>
      <vt:lpstr>Competències que desenvoluparem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 i Geologia</dc:title>
  <dc:creator>jORDI dOMÈNECH</dc:creator>
  <cp:lastModifiedBy>jORDI dOMÈNECH</cp:lastModifiedBy>
  <cp:revision>17</cp:revision>
  <cp:lastPrinted>2021-09-08T15:29:11Z</cp:lastPrinted>
  <dcterms:created xsi:type="dcterms:W3CDTF">2021-09-08T14:37:57Z</dcterms:created>
  <dcterms:modified xsi:type="dcterms:W3CDTF">2022-01-31T08:09:58Z</dcterms:modified>
</cp:coreProperties>
</file>