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90" r:id="rId4"/>
    <p:sldId id="29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637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ada93e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dada93e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dada93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dada93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dada93e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dada93e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5fb10c5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5fb10c5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5fb10c5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5fb10c5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5fb10c5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5fb10c5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5fb10c5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5fb10c5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d8e1a3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d8e1a3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dada93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dada93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dada93e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adada93e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5fb10c5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5fb10c5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dada93e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dada93e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dada93e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adada93e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5fb10c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5fb10c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5fb10c5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5fb10c5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dada93e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dada93e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dada93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dada93e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5fb10c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5fb10c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dada93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dada93e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5fb10c5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5fb10c5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83lb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WD0zDPAfd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rWD0zDPAfdA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emps.gob.es/cima/dochtml/p/76266/Prospecto_76266.html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qH8uIEQG6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Xgk829y8EUM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ecursos.cnice.mec.es/biosfera/alumno/3ESO/Relacor/contenido3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Respostes</a:t>
            </a:r>
            <a:r>
              <a:rPr lang="en-GB" dirty="0"/>
              <a:t> del </a:t>
            </a:r>
            <a:r>
              <a:rPr lang="en-GB" dirty="0" err="1"/>
              <a:t>cos</a:t>
            </a:r>
            <a:r>
              <a:rPr lang="en-GB" dirty="0"/>
              <a:t>: </a:t>
            </a:r>
            <a:r>
              <a:rPr lang="en-GB" dirty="0" err="1"/>
              <a:t>sistemes</a:t>
            </a:r>
            <a:r>
              <a:rPr lang="en-GB" dirty="0"/>
              <a:t> </a:t>
            </a:r>
            <a:r>
              <a:rPr lang="en-GB" dirty="0" err="1" smtClean="0"/>
              <a:t>nerviós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endocrí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Estructura del Sistema Nerviós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525" y="1419550"/>
            <a:ext cx="3746575" cy="32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Neurones sensitives i motores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925" y="1393700"/>
            <a:ext cx="3223824" cy="33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Vídeo neurones sensitives i motores</a:t>
            </a:r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2377875" y="2196875"/>
            <a:ext cx="46971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http://www.dailymotion.com/video/x83lbc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403648" y="10595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nerviós</a:t>
            </a:r>
            <a:r>
              <a:rPr lang="en-GB" dirty="0"/>
              <a:t> </a:t>
            </a:r>
            <a:r>
              <a:rPr lang="en-GB" dirty="0" err="1"/>
              <a:t>somàtic</a:t>
            </a:r>
            <a:r>
              <a:rPr lang="en-GB" dirty="0"/>
              <a:t> o </a:t>
            </a:r>
            <a:r>
              <a:rPr lang="en-GB" dirty="0" err="1"/>
              <a:t>voluntari</a:t>
            </a:r>
            <a:endParaRPr dirty="0"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1295725" y="249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Sistema nerviós Autònom o vegetatiu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2121500" y="313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Simpàtic (moments de tensió o perill)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Parasimpàtic (moments de relaxació o repós)</a:t>
            </a:r>
            <a:endParaRPr/>
          </a:p>
        </p:txBody>
      </p:sp>
      <p:cxnSp>
        <p:nvCxnSpPr>
          <p:cNvPr id="124" name="Google Shape;124;p23"/>
          <p:cNvCxnSpPr/>
          <p:nvPr/>
        </p:nvCxnSpPr>
        <p:spPr>
          <a:xfrm rot="10800000" flipH="1">
            <a:off x="337200" y="1783450"/>
            <a:ext cx="860100" cy="66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3"/>
          <p:cNvCxnSpPr>
            <a:endCxn id="122" idx="1"/>
          </p:cNvCxnSpPr>
          <p:nvPr/>
        </p:nvCxnSpPr>
        <p:spPr>
          <a:xfrm>
            <a:off x="345325" y="2469625"/>
            <a:ext cx="950400" cy="3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3"/>
          <p:cNvSpPr/>
          <p:nvPr/>
        </p:nvSpPr>
        <p:spPr>
          <a:xfrm rot="5400000">
            <a:off x="1688650" y="3157875"/>
            <a:ext cx="355500" cy="405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/>
          <p:nvPr/>
        </p:nvSpPr>
        <p:spPr>
          <a:xfrm rot="5400000">
            <a:off x="1579600" y="3477200"/>
            <a:ext cx="573600" cy="405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069050" y="16356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Actes</a:t>
            </a:r>
            <a:r>
              <a:rPr lang="en-GB" dirty="0"/>
              <a:t> </a:t>
            </a:r>
            <a:r>
              <a:rPr lang="en-GB" dirty="0" err="1"/>
              <a:t>voluntaris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Actes</a:t>
            </a:r>
            <a:r>
              <a:rPr lang="en-GB" dirty="0"/>
              <a:t> Reflexes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Sistema nerviós somàtic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50" y="1183700"/>
            <a:ext cx="508931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2307100" y="4716000"/>
            <a:ext cx="10857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Acte reflex</a:t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3717500" y="3958225"/>
            <a:ext cx="1734600" cy="87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6974525" y="4628600"/>
            <a:ext cx="14646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Acte voluntari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8315" y="1294175"/>
            <a:ext cx="3387135" cy="225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Sistema nerviós autònom: simpàtic i parasimpàtic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00" y="1138625"/>
            <a:ext cx="4353125" cy="40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925" y="1083850"/>
            <a:ext cx="2979025" cy="4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Sistema endocrí (hormonal)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1631025" y="3184075"/>
            <a:ext cx="59442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Funciona en base a substàncies químiques (hormones) secretades per glàndules per activar accions o processos sostinguts.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Glàndules: secretores d’hormones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438" y="1109050"/>
            <a:ext cx="63231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Glàndules: regulació amb el sistema nerviós</a:t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924" y="941525"/>
            <a:ext cx="4459836" cy="43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6826000" y="2285725"/>
            <a:ext cx="1886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Els òrgans secretors responen a impulsos del sistema nerviós (Hipotàlem-Hipòfisi), secreten hormones a la sang i aquestes activen els órgans diana (que poden ser alhora també secretors).</a:t>
            </a:r>
            <a:endParaRPr/>
          </a:p>
        </p:txBody>
      </p:sp>
      <p:sp>
        <p:nvSpPr>
          <p:cNvPr id="165" name="Google Shape;165;p28"/>
          <p:cNvSpPr/>
          <p:nvPr/>
        </p:nvSpPr>
        <p:spPr>
          <a:xfrm rot="10800000">
            <a:off x="2601075" y="1097150"/>
            <a:ext cx="934500" cy="1587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311700" y="1278975"/>
            <a:ext cx="1636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Retroalimentació negativa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Vídeo: els primers descobriments sobre hormones</a:t>
            </a:r>
            <a:endParaRPr/>
          </a:p>
        </p:txBody>
      </p:sp>
      <p:pic>
        <p:nvPicPr>
          <p:cNvPr id="172" name="Google Shape;172;p29" descr="Hay un misterioso conjunto de substancias químicas que recorren todo nuestro organismo. Esas sustancias rigen nuestra vida y modelan nuestro destino, transforman al niño en adulto, regulan nuestro apetito y afectan incluso a nuestras pasiones. Se llaman hormonas." title="El prodigioso mundo de las hormonas - Document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25" y="11866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5784850" y="1221100"/>
            <a:ext cx="21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https://www.youtube.com/watch?v=rWD0zDPAfdA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Minuts 2:45 a 31:04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Sistema nerviós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Exemples: Tiroides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25" y="1260400"/>
            <a:ext cx="5008250" cy="29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74" y="707800"/>
            <a:ext cx="3381325" cy="355808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6320450" y="4397700"/>
            <a:ext cx="2666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Activació Catabolisme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Exemples. Gónades: testicles i ovaris.</a:t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00" y="1130125"/>
            <a:ext cx="2561325" cy="34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773650" y="4512275"/>
            <a:ext cx="64335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Caràcters sexuals secundaris.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Síntesi i fabricació de gàmetes (espermatozoides).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Gónades: cicle menstrual.</a:t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50" y="1551638"/>
            <a:ext cx="4080450" cy="20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850" y="129850"/>
            <a:ext cx="3441175" cy="472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462825" y="3850450"/>
            <a:ext cx="40548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píndoles anticonceptives són compostos que mimetitzen l’acció de les hormones sexuals interferint en el cicle i impedint-lo.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https://www.aemps.gob.es/cima/dochtml/p/76266/Prospecto_76266.html</a:t>
            </a:r>
            <a:r>
              <a:rPr lang="en-GB"/>
              <a:t> Efectes secundaris negatius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Exemples. Insulina-Glucagó. Un cas de retroalimentació amb control químic (no nerviós)</a:t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25" y="1502600"/>
            <a:ext cx="6211299" cy="35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9502"/>
            <a:ext cx="8520600" cy="841800"/>
          </a:xfrm>
        </p:spPr>
        <p:txBody>
          <a:bodyPr/>
          <a:lstStyle/>
          <a:p>
            <a:r>
              <a:rPr lang="ca-ES" dirty="0" smtClean="0"/>
              <a:t>Estímuls i receptors</a:t>
            </a:r>
            <a:endParaRPr lang="es-ES" dirty="0"/>
          </a:p>
        </p:txBody>
      </p:sp>
      <p:pic>
        <p:nvPicPr>
          <p:cNvPr id="1026" name="Picture 2" descr="https://upload.wikimedia.org/wikipedia/commons/thumb/b/b1/Simple_diagram_of_human_eye_multilingual.svg/800px-Simple_diagram_of_human_eye_multilingu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27313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717563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4821965" cy="36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0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Transmissió</a:t>
            </a:r>
            <a:r>
              <a:rPr lang="en-GB" dirty="0" smtClean="0"/>
              <a:t> de </a:t>
            </a:r>
            <a:r>
              <a:rPr lang="en-GB" dirty="0" err="1" smtClean="0"/>
              <a:t>l’impuls</a:t>
            </a:r>
            <a:endParaRPr dirty="0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00" y="1177800"/>
            <a:ext cx="5479650" cy="38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9700" y="843558"/>
            <a:ext cx="1883950" cy="210899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139700" y="3147814"/>
            <a:ext cx="26298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 </a:t>
            </a:r>
            <a:r>
              <a:rPr lang="en-GB" dirty="0" err="1"/>
              <a:t>llarg</a:t>
            </a:r>
            <a:r>
              <a:rPr lang="en-GB" dirty="0"/>
              <a:t> del </a:t>
            </a:r>
            <a:r>
              <a:rPr lang="en-GB" dirty="0" err="1"/>
              <a:t>cos</a:t>
            </a:r>
            <a:r>
              <a:rPr lang="en-GB" dirty="0"/>
              <a:t> de la </a:t>
            </a:r>
            <a:r>
              <a:rPr lang="en-GB" dirty="0" err="1"/>
              <a:t>neurona</a:t>
            </a:r>
            <a:r>
              <a:rPr lang="en-GB" dirty="0"/>
              <a:t>, </a:t>
            </a:r>
            <a:r>
              <a:rPr lang="en-GB" dirty="0" err="1"/>
              <a:t>l’impuls</a:t>
            </a:r>
            <a:r>
              <a:rPr lang="en-GB" dirty="0"/>
              <a:t> </a:t>
            </a:r>
            <a:r>
              <a:rPr lang="en-GB" dirty="0" err="1"/>
              <a:t>nerviós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de </a:t>
            </a:r>
            <a:r>
              <a:rPr lang="en-GB" dirty="0" err="1"/>
              <a:t>tipus</a:t>
            </a:r>
            <a:r>
              <a:rPr lang="en-GB" dirty="0"/>
              <a:t> </a:t>
            </a:r>
            <a:r>
              <a:rPr lang="en-GB" dirty="0" err="1"/>
              <a:t>elèctric</a:t>
            </a:r>
            <a:r>
              <a:rPr lang="en-GB" dirty="0"/>
              <a:t>. Entre neurones,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transmet</a:t>
            </a:r>
            <a:r>
              <a:rPr lang="en-GB" dirty="0"/>
              <a:t> </a:t>
            </a:r>
            <a:r>
              <a:rPr lang="en-GB" dirty="0" err="1"/>
              <a:t>mitjançant</a:t>
            </a:r>
            <a:r>
              <a:rPr lang="en-GB" dirty="0"/>
              <a:t> </a:t>
            </a:r>
            <a:r>
              <a:rPr lang="en-GB" dirty="0" err="1"/>
              <a:t>substàncies</a:t>
            </a:r>
            <a:r>
              <a:rPr lang="en-GB" dirty="0"/>
              <a:t> </a:t>
            </a:r>
            <a:r>
              <a:rPr lang="en-GB" dirty="0" err="1"/>
              <a:t>químiques</a:t>
            </a:r>
            <a:r>
              <a:rPr lang="en-GB" dirty="0"/>
              <a:t> (</a:t>
            </a:r>
            <a:r>
              <a:rPr lang="en-GB" dirty="0" err="1"/>
              <a:t>neurotransmissors</a:t>
            </a:r>
            <a:r>
              <a:rPr lang="en-GB" dirty="0"/>
              <a:t>) com </a:t>
            </a:r>
            <a:r>
              <a:rPr lang="en-GB" dirty="0" err="1"/>
              <a:t>l’adrenalina</a:t>
            </a:r>
            <a:r>
              <a:rPr lang="en-GB" dirty="0"/>
              <a:t>, </a:t>
            </a:r>
            <a:r>
              <a:rPr lang="en-GB" dirty="0" err="1"/>
              <a:t>serotonina</a:t>
            </a:r>
            <a:r>
              <a:rPr lang="en-GB" dirty="0"/>
              <a:t>, </a:t>
            </a:r>
            <a:r>
              <a:rPr lang="en-GB" dirty="0" err="1"/>
              <a:t>dopamina</a:t>
            </a:r>
            <a:r>
              <a:rPr lang="en-GB" dirty="0"/>
              <a:t>...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Integració</a:t>
            </a:r>
            <a:endParaRPr dirty="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75" y="1204050"/>
            <a:ext cx="509463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808" y="1170125"/>
            <a:ext cx="3381792" cy="253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5734275" y="3803275"/>
            <a:ext cx="33189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neurones estan posades en xarxa i la suma/resta de senyals d’activació/inhibició decideix si una neurona s’activa i transmet senyal o no.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Vídeo sinapsis</a:t>
            </a:r>
            <a:endParaRPr/>
          </a:p>
        </p:txBody>
      </p:sp>
      <p:pic>
        <p:nvPicPr>
          <p:cNvPr id="82" name="Google Shape;82;p17" descr="sinápsis, función de relación" title="sinapsi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848" y="843558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4587974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u="sng" dirty="0">
                <a:hlinkClick r:id="rId5"/>
              </a:rPr>
              <a:t>https://www.youtube.com/watch?v=Xgk829y8EUM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Cèl·lules glials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25" y="1176625"/>
            <a:ext cx="4929525" cy="29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311700" y="4313800"/>
            <a:ext cx="85740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dk1"/>
                </a:solidFill>
                <a:highlight>
                  <a:srgbClr val="FFFFFF"/>
                </a:highlight>
              </a:rPr>
              <a:t>Les </a:t>
            </a:r>
            <a:r>
              <a:rPr lang="en-GB" sz="1350" b="1" u="sng">
                <a:solidFill>
                  <a:schemeClr val="dk1"/>
                </a:solidFill>
                <a:highlight>
                  <a:srgbClr val="FFFFFF"/>
                </a:highlight>
                <a:hlinkClick r:id="rId4"/>
              </a:rPr>
              <a:t>neurones</a:t>
            </a:r>
            <a:r>
              <a:rPr lang="en-GB" sz="1350">
                <a:solidFill>
                  <a:schemeClr val="dk1"/>
                </a:solidFill>
                <a:highlight>
                  <a:srgbClr val="FFFFFF"/>
                </a:highlight>
              </a:rPr>
              <a:t> són les cèl·lules més especialitzades del nostre cos, la seva diferenciació és tan concreta que han perdut la capacitat de nodrir-se, dividir-se o defensar-se soles. És per això que hi ha una sèrie de </a:t>
            </a:r>
            <a:r>
              <a:rPr lang="en-GB" sz="1350" b="1">
                <a:solidFill>
                  <a:schemeClr val="dk1"/>
                </a:solidFill>
                <a:highlight>
                  <a:srgbClr val="FFFFFF"/>
                </a:highlight>
              </a:rPr>
              <a:t>cèl·lules acompanyants o cèl·lules glials </a:t>
            </a:r>
            <a:r>
              <a:rPr lang="en-GB" sz="1350">
                <a:solidFill>
                  <a:schemeClr val="dk1"/>
                </a:solidFill>
                <a:highlight>
                  <a:srgbClr val="FFFFFF"/>
                </a:highlight>
              </a:rPr>
              <a:t>que nodreixen, donen protecció i</a:t>
            </a:r>
            <a:r>
              <a:rPr lang="en-GB" sz="135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350">
                <a:solidFill>
                  <a:schemeClr val="dk1"/>
                </a:solidFill>
                <a:highlight>
                  <a:srgbClr val="FFFFFF"/>
                </a:highlight>
              </a:rPr>
              <a:t>donen suport a les neurones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Estructura del Sistema Nerviós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150" y="1197250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3720300" y="2916300"/>
            <a:ext cx="17034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Nervis Cranials</a:t>
            </a:r>
            <a:endParaRPr sz="1000"/>
          </a:p>
        </p:txBody>
      </p:sp>
      <p:cxnSp>
        <p:nvCxnSpPr>
          <p:cNvPr id="97" name="Google Shape;97;p19"/>
          <p:cNvCxnSpPr/>
          <p:nvPr/>
        </p:nvCxnSpPr>
        <p:spPr>
          <a:xfrm rot="10800000">
            <a:off x="3022950" y="2362125"/>
            <a:ext cx="1116300" cy="103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9"/>
          <p:cNvSpPr txBox="1"/>
          <p:nvPr/>
        </p:nvSpPr>
        <p:spPr>
          <a:xfrm>
            <a:off x="2872125" y="3434325"/>
            <a:ext cx="17034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Nervis Radials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Presentación en pantalla (16:9)</PresentationFormat>
  <Paragraphs>48</Paragraphs>
  <Slides>23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Simple Light</vt:lpstr>
      <vt:lpstr>Respostes del cos: sistemes nerviós i endocrí</vt:lpstr>
      <vt:lpstr>Sistema nerviós</vt:lpstr>
      <vt:lpstr>Estímuls i receptors</vt:lpstr>
      <vt:lpstr>Presentación de PowerPoint</vt:lpstr>
      <vt:lpstr>Transmissió de l’impuls</vt:lpstr>
      <vt:lpstr>Integració</vt:lpstr>
      <vt:lpstr>Vídeo sinapsis</vt:lpstr>
      <vt:lpstr>Cèl·lules glials</vt:lpstr>
      <vt:lpstr>Estructura del Sistema Nerviós</vt:lpstr>
      <vt:lpstr>Estructura del Sistema Nerviós</vt:lpstr>
      <vt:lpstr>Neurones sensitives i motores</vt:lpstr>
      <vt:lpstr>Vídeo neurones sensitives i motores</vt:lpstr>
      <vt:lpstr>Sistema nerviós somàtic o voluntari</vt:lpstr>
      <vt:lpstr>Sistema nerviós somàtic</vt:lpstr>
      <vt:lpstr>Sistema nerviós autònom: simpàtic i parasimpàtic</vt:lpstr>
      <vt:lpstr>Sistema endocrí (hormonal)</vt:lpstr>
      <vt:lpstr>Glàndules: secretores d’hormones</vt:lpstr>
      <vt:lpstr>Glàndules: regulació amb el sistema nerviós</vt:lpstr>
      <vt:lpstr>Vídeo: els primers descobriments sobre hormones</vt:lpstr>
      <vt:lpstr>Exemples: Tiroides</vt:lpstr>
      <vt:lpstr>Exemples. Gónades: testicles i ovaris.</vt:lpstr>
      <vt:lpstr>Exemples.  Gónades: cicle menstrual.</vt:lpstr>
      <vt:lpstr>Exemples. Insulina-Glucagó. Un cas de retroalimentació amb control químic (no nerviós)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Respostes del cos: sistemes nerviós i endocrí</dc:title>
  <dc:creator>jORDI dOMÈNECH</dc:creator>
  <cp:lastModifiedBy>jORDI dOMÈNECH</cp:lastModifiedBy>
  <cp:revision>1</cp:revision>
  <dcterms:modified xsi:type="dcterms:W3CDTF">2020-01-09T22:49:08Z</dcterms:modified>
</cp:coreProperties>
</file>